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0071100" cy="7556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48945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L="0" marR="0" indent="457200" algn="l" defTabSz="448945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L="0" marR="0" indent="914400" algn="l" defTabSz="448945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L="0" marR="0" indent="1371600" algn="l" defTabSz="448945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L="0" marR="0" indent="1828800" algn="l" defTabSz="448945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L="0" marR="0" indent="0" algn="l" defTabSz="448945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L="0" marR="0" indent="0" algn="l" defTabSz="448945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L="0" marR="0" indent="0" algn="l" defTabSz="448945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L="0" marR="0" indent="0" algn="l" defTabSz="448945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90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48945" latinLnBrk="0">
      <a:spcBef>
        <a:spcPts val="400"/>
      </a:spcBef>
      <a:defRPr sz="1200">
        <a:latin typeface="+mn-lt"/>
        <a:ea typeface="+mn-ea"/>
        <a:cs typeface="+mn-cs"/>
        <a:sym typeface="Times New Roman" panose="02020603050405020304"/>
      </a:defRPr>
    </a:lvl1pPr>
    <a:lvl2pPr indent="228600" defTabSz="448945" latinLnBrk="0">
      <a:spcBef>
        <a:spcPts val="400"/>
      </a:spcBef>
      <a:defRPr sz="1200">
        <a:latin typeface="+mn-lt"/>
        <a:ea typeface="+mn-ea"/>
        <a:cs typeface="+mn-cs"/>
        <a:sym typeface="Times New Roman" panose="02020603050405020304"/>
      </a:defRPr>
    </a:lvl2pPr>
    <a:lvl3pPr indent="457200" defTabSz="448945" latinLnBrk="0">
      <a:spcBef>
        <a:spcPts val="400"/>
      </a:spcBef>
      <a:defRPr sz="1200">
        <a:latin typeface="+mn-lt"/>
        <a:ea typeface="+mn-ea"/>
        <a:cs typeface="+mn-cs"/>
        <a:sym typeface="Times New Roman" panose="02020603050405020304"/>
      </a:defRPr>
    </a:lvl3pPr>
    <a:lvl4pPr indent="685800" defTabSz="448945" latinLnBrk="0">
      <a:spcBef>
        <a:spcPts val="400"/>
      </a:spcBef>
      <a:defRPr sz="1200">
        <a:latin typeface="+mn-lt"/>
        <a:ea typeface="+mn-ea"/>
        <a:cs typeface="+mn-cs"/>
        <a:sym typeface="Times New Roman" panose="02020603050405020304"/>
      </a:defRPr>
    </a:lvl4pPr>
    <a:lvl5pPr indent="914400" defTabSz="448945" latinLnBrk="0">
      <a:spcBef>
        <a:spcPts val="400"/>
      </a:spcBef>
      <a:defRPr sz="1200">
        <a:latin typeface="+mn-lt"/>
        <a:ea typeface="+mn-ea"/>
        <a:cs typeface="+mn-cs"/>
        <a:sym typeface="Times New Roman" panose="02020603050405020304"/>
      </a:defRPr>
    </a:lvl5pPr>
    <a:lvl6pPr indent="1143000" defTabSz="448945" latinLnBrk="0">
      <a:spcBef>
        <a:spcPts val="400"/>
      </a:spcBef>
      <a:defRPr sz="1200">
        <a:latin typeface="+mn-lt"/>
        <a:ea typeface="+mn-ea"/>
        <a:cs typeface="+mn-cs"/>
        <a:sym typeface="Times New Roman" panose="02020603050405020304"/>
      </a:defRPr>
    </a:lvl6pPr>
    <a:lvl7pPr indent="1371600" defTabSz="448945" latinLnBrk="0">
      <a:spcBef>
        <a:spcPts val="400"/>
      </a:spcBef>
      <a:defRPr sz="1200">
        <a:latin typeface="+mn-lt"/>
        <a:ea typeface="+mn-ea"/>
        <a:cs typeface="+mn-cs"/>
        <a:sym typeface="Times New Roman" panose="02020603050405020304"/>
      </a:defRPr>
    </a:lvl7pPr>
    <a:lvl8pPr indent="1600200" defTabSz="448945" latinLnBrk="0">
      <a:spcBef>
        <a:spcPts val="400"/>
      </a:spcBef>
      <a:defRPr sz="1200">
        <a:latin typeface="+mn-lt"/>
        <a:ea typeface="+mn-ea"/>
        <a:cs typeface="+mn-cs"/>
        <a:sym typeface="Times New Roman" panose="02020603050405020304"/>
      </a:defRPr>
    </a:lvl8pPr>
    <a:lvl9pPr indent="1828800" defTabSz="448945" latinLnBrk="0">
      <a:spcBef>
        <a:spcPts val="400"/>
      </a:spcBef>
      <a:defRPr sz="1200">
        <a:latin typeface="+mn-lt"/>
        <a:ea typeface="+mn-ea"/>
        <a:cs typeface="+mn-cs"/>
        <a:sym typeface="Times New Roman" panose="02020603050405020304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rcRect b="3795"/>
          <a:stretch>
            <a:fillRect/>
          </a:stretch>
        </p:blipFill>
        <p:spPr>
          <a:xfrm>
            <a:off x="0" y="286867"/>
            <a:ext cx="10071100" cy="726963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15795" y="683934"/>
            <a:ext cx="9039512" cy="119294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17543" y="2030810"/>
            <a:ext cx="9044758" cy="1080999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3555" y="6881313"/>
            <a:ext cx="2349923" cy="524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0959" y="6881313"/>
            <a:ext cx="3189182" cy="524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7622" y="6881313"/>
            <a:ext cx="2349923" cy="524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0EB2F9E-C9E0-4EA3-A9E2-0DF5F691060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548" y="209903"/>
            <a:ext cx="2265998" cy="6541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555" y="209903"/>
            <a:ext cx="6630141" cy="6541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143" y="1883878"/>
            <a:ext cx="8686324" cy="3143294"/>
          </a:xfrm>
        </p:spPr>
        <p:txBody>
          <a:bodyPr anchor="b"/>
          <a:lstStyle>
            <a:lvl1pPr>
              <a:defRPr sz="661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143" y="5056908"/>
            <a:ext cx="8686324" cy="1652984"/>
          </a:xfrm>
        </p:spPr>
        <p:txBody>
          <a:bodyPr/>
          <a:lstStyle>
            <a:lvl1pPr marL="0" indent="0">
              <a:buNone/>
              <a:defRPr sz="2645"/>
            </a:lvl1pPr>
            <a:lvl2pPr marL="503555" indent="0">
              <a:buNone/>
              <a:defRPr sz="2205"/>
            </a:lvl2pPr>
            <a:lvl3pPr marL="1007110" indent="0">
              <a:buNone/>
              <a:defRPr sz="1985"/>
            </a:lvl3pPr>
            <a:lvl4pPr marL="1510665" indent="0">
              <a:buNone/>
              <a:defRPr sz="1760"/>
            </a:lvl4pPr>
            <a:lvl5pPr marL="2014220" indent="0">
              <a:buNone/>
              <a:defRPr sz="1760"/>
            </a:lvl5pPr>
            <a:lvl6pPr marL="2517775" indent="0">
              <a:buNone/>
              <a:defRPr sz="1760"/>
            </a:lvl6pPr>
            <a:lvl7pPr marL="3021330" indent="0">
              <a:buNone/>
              <a:defRPr sz="1760"/>
            </a:lvl7pPr>
            <a:lvl8pPr marL="3524885" indent="0">
              <a:buNone/>
              <a:defRPr sz="1760"/>
            </a:lvl8pPr>
            <a:lvl9pPr marL="4028440" indent="0">
              <a:buNone/>
              <a:defRPr sz="176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555" y="1294400"/>
            <a:ext cx="4448069" cy="5457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9476" y="1294400"/>
            <a:ext cx="4448069" cy="5457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137" y="402314"/>
            <a:ext cx="8686324" cy="146057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137" y="1852393"/>
            <a:ext cx="4260984" cy="907829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3555" indent="0">
              <a:buNone/>
              <a:defRPr sz="2205" b="1"/>
            </a:lvl2pPr>
            <a:lvl3pPr marL="1007110" indent="0">
              <a:buNone/>
              <a:defRPr sz="1985" b="1"/>
            </a:lvl3pPr>
            <a:lvl4pPr marL="1510665" indent="0">
              <a:buNone/>
              <a:defRPr sz="1760" b="1"/>
            </a:lvl4pPr>
            <a:lvl5pPr marL="2014220" indent="0">
              <a:buNone/>
              <a:defRPr sz="1760" b="1"/>
            </a:lvl5pPr>
            <a:lvl6pPr marL="2517775" indent="0">
              <a:buNone/>
              <a:defRPr sz="1760" b="1"/>
            </a:lvl6pPr>
            <a:lvl7pPr marL="3021330" indent="0">
              <a:buNone/>
              <a:defRPr sz="1760" b="1"/>
            </a:lvl7pPr>
            <a:lvl8pPr marL="3524885" indent="0">
              <a:buNone/>
              <a:defRPr sz="1760" b="1"/>
            </a:lvl8pPr>
            <a:lvl9pPr marL="402844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137" y="2760222"/>
            <a:ext cx="4260984" cy="405987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8494" y="1852393"/>
            <a:ext cx="4281967" cy="907829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3555" indent="0">
              <a:buNone/>
              <a:defRPr sz="2205" b="1"/>
            </a:lvl2pPr>
            <a:lvl3pPr marL="1007110" indent="0">
              <a:buNone/>
              <a:defRPr sz="1985" b="1"/>
            </a:lvl3pPr>
            <a:lvl4pPr marL="1510665" indent="0">
              <a:buNone/>
              <a:defRPr sz="1760" b="1"/>
            </a:lvl4pPr>
            <a:lvl5pPr marL="2014220" indent="0">
              <a:buNone/>
              <a:defRPr sz="1760" b="1"/>
            </a:lvl5pPr>
            <a:lvl6pPr marL="2517775" indent="0">
              <a:buNone/>
              <a:defRPr sz="1760" b="1"/>
            </a:lvl6pPr>
            <a:lvl7pPr marL="3021330" indent="0">
              <a:buNone/>
              <a:defRPr sz="1760" b="1"/>
            </a:lvl7pPr>
            <a:lvl8pPr marL="3524885" indent="0">
              <a:buNone/>
              <a:defRPr sz="1760" b="1"/>
            </a:lvl8pPr>
            <a:lvl9pPr marL="402844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8494" y="2760222"/>
            <a:ext cx="4281967" cy="405987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137" y="503767"/>
            <a:ext cx="3248629" cy="1763183"/>
          </a:xfrm>
        </p:spPr>
        <p:txBody>
          <a:bodyPr anchor="b"/>
          <a:lstStyle>
            <a:lvl1pPr>
              <a:defRPr sz="35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1967" y="1087996"/>
            <a:ext cx="5098494" cy="5370013"/>
          </a:xfrm>
        </p:spPr>
        <p:txBody>
          <a:bodyPr/>
          <a:lstStyle>
            <a:lvl1pPr>
              <a:defRPr sz="3525"/>
            </a:lvl1pPr>
            <a:lvl2pPr>
              <a:defRPr sz="3085"/>
            </a:lvl2pPr>
            <a:lvl3pPr>
              <a:defRPr sz="2645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137" y="2266950"/>
            <a:ext cx="3248629" cy="4199805"/>
          </a:xfrm>
        </p:spPr>
        <p:txBody>
          <a:bodyPr/>
          <a:lstStyle>
            <a:lvl1pPr marL="0" indent="0">
              <a:buNone/>
              <a:defRPr sz="1760"/>
            </a:lvl1pPr>
            <a:lvl2pPr marL="503555" indent="0">
              <a:buNone/>
              <a:defRPr sz="1540"/>
            </a:lvl2pPr>
            <a:lvl3pPr marL="1007110" indent="0">
              <a:buNone/>
              <a:defRPr sz="1320"/>
            </a:lvl3pPr>
            <a:lvl4pPr marL="1510665" indent="0">
              <a:buNone/>
              <a:defRPr sz="1100"/>
            </a:lvl4pPr>
            <a:lvl5pPr marL="2014220" indent="0">
              <a:buNone/>
              <a:defRPr sz="1100"/>
            </a:lvl5pPr>
            <a:lvl6pPr marL="2517775" indent="0">
              <a:buNone/>
              <a:defRPr sz="1100"/>
            </a:lvl6pPr>
            <a:lvl7pPr marL="3021330" indent="0">
              <a:buNone/>
              <a:defRPr sz="1100"/>
            </a:lvl7pPr>
            <a:lvl8pPr marL="3524885" indent="0">
              <a:buNone/>
              <a:defRPr sz="1100"/>
            </a:lvl8pPr>
            <a:lvl9pPr marL="402844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137" y="503767"/>
            <a:ext cx="3248629" cy="1763183"/>
          </a:xfrm>
        </p:spPr>
        <p:txBody>
          <a:bodyPr anchor="b"/>
          <a:lstStyle>
            <a:lvl1pPr>
              <a:defRPr sz="35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1967" y="1087996"/>
            <a:ext cx="5098494" cy="5370013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525"/>
            </a:lvl1pPr>
            <a:lvl2pPr marL="503555" indent="0">
              <a:buNone/>
              <a:defRPr sz="3085"/>
            </a:lvl2pPr>
            <a:lvl3pPr marL="1007110" indent="0">
              <a:buNone/>
              <a:defRPr sz="2645"/>
            </a:lvl3pPr>
            <a:lvl4pPr marL="1510665" indent="0">
              <a:buNone/>
              <a:defRPr sz="2205"/>
            </a:lvl4pPr>
            <a:lvl5pPr marL="2014220" indent="0">
              <a:buNone/>
              <a:defRPr sz="2205"/>
            </a:lvl5pPr>
            <a:lvl6pPr marL="2517775" indent="0">
              <a:buNone/>
              <a:defRPr sz="2205"/>
            </a:lvl6pPr>
            <a:lvl7pPr marL="3021330" indent="0">
              <a:buNone/>
              <a:defRPr sz="2205"/>
            </a:lvl7pPr>
            <a:lvl8pPr marL="3524885" indent="0">
              <a:buNone/>
              <a:defRPr sz="2205"/>
            </a:lvl8pPr>
            <a:lvl9pPr marL="4028440" indent="0">
              <a:buNone/>
              <a:defRPr sz="2205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137" y="2266950"/>
            <a:ext cx="3248629" cy="4199805"/>
          </a:xfrm>
        </p:spPr>
        <p:txBody>
          <a:bodyPr/>
          <a:lstStyle>
            <a:lvl1pPr marL="0" indent="0">
              <a:buNone/>
              <a:defRPr sz="1760"/>
            </a:lvl1pPr>
            <a:lvl2pPr marL="503555" indent="0">
              <a:buNone/>
              <a:defRPr sz="1540"/>
            </a:lvl2pPr>
            <a:lvl3pPr marL="1007110" indent="0">
              <a:buNone/>
              <a:defRPr sz="1320"/>
            </a:lvl3pPr>
            <a:lvl4pPr marL="1510665" indent="0">
              <a:buNone/>
              <a:defRPr sz="1100"/>
            </a:lvl4pPr>
            <a:lvl5pPr marL="2014220" indent="0">
              <a:buNone/>
              <a:defRPr sz="1100"/>
            </a:lvl5pPr>
            <a:lvl6pPr marL="2517775" indent="0">
              <a:buNone/>
              <a:defRPr sz="1100"/>
            </a:lvl6pPr>
            <a:lvl7pPr marL="3021330" indent="0">
              <a:buNone/>
              <a:defRPr sz="1100"/>
            </a:lvl7pPr>
            <a:lvl8pPr marL="3524885" indent="0">
              <a:buNone/>
              <a:defRPr sz="1100"/>
            </a:lvl8pPr>
            <a:lvl9pPr marL="402844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0071100" cy="7556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503555" y="209903"/>
            <a:ext cx="9063990" cy="64195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503555" y="1294400"/>
            <a:ext cx="9063990" cy="5457472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3555" y="6881313"/>
            <a:ext cx="2349923" cy="524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54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0959" y="6881313"/>
            <a:ext cx="3189182" cy="524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54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7622" y="6881313"/>
            <a:ext cx="2349923" cy="524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540"/>
            </a:lvl1pPr>
          </a:lstStyle>
          <a:p>
            <a:fld id="{86CB4B4D-7CA3-9044-876B-883B54F8677D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965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77825" indent="-377825" algn="l" rtl="0" fontAlgn="base">
        <a:spcBef>
          <a:spcPct val="22000"/>
        </a:spcBef>
        <a:spcAft>
          <a:spcPct val="0"/>
        </a:spcAft>
        <a:buChar char="•"/>
        <a:defRPr sz="3525" kern="1200">
          <a:solidFill>
            <a:schemeClr val="tx1"/>
          </a:solidFill>
          <a:latin typeface="+mn-lt"/>
          <a:ea typeface="+mn-ea"/>
          <a:cs typeface="+mn-cs"/>
        </a:defRPr>
      </a:lvl1pPr>
      <a:lvl2pPr marL="818515" indent="-314960" algn="l" rtl="0" fontAlgn="base">
        <a:spcBef>
          <a:spcPct val="22000"/>
        </a:spcBef>
        <a:spcAft>
          <a:spcPct val="0"/>
        </a:spcAft>
        <a:buChar char="–"/>
        <a:defRPr sz="3085" kern="1200">
          <a:solidFill>
            <a:schemeClr val="tx1"/>
          </a:solidFill>
          <a:latin typeface="+mn-lt"/>
          <a:ea typeface="+mn-ea"/>
          <a:cs typeface="+mn-cs"/>
        </a:defRPr>
      </a:lvl2pPr>
      <a:lvl3pPr marL="1259205" indent="-251460" algn="l" rtl="0" fontAlgn="base">
        <a:spcBef>
          <a:spcPct val="22000"/>
        </a:spcBef>
        <a:spcAft>
          <a:spcPct val="0"/>
        </a:spcAft>
        <a:buChar char="•"/>
        <a:defRPr sz="2645" kern="1200">
          <a:solidFill>
            <a:schemeClr val="tx1"/>
          </a:solidFill>
          <a:latin typeface="+mn-lt"/>
          <a:ea typeface="+mn-ea"/>
          <a:cs typeface="+mn-cs"/>
        </a:defRPr>
      </a:lvl3pPr>
      <a:lvl4pPr marL="1762760" indent="-251460" algn="l" rtl="0" fontAlgn="base">
        <a:spcBef>
          <a:spcPct val="22000"/>
        </a:spcBef>
        <a:spcAft>
          <a:spcPct val="0"/>
        </a:spcAft>
        <a:buChar char="–"/>
        <a:defRPr sz="2205" kern="1200">
          <a:solidFill>
            <a:schemeClr val="tx1"/>
          </a:solidFill>
          <a:latin typeface="+mn-lt"/>
          <a:ea typeface="+mn-ea"/>
          <a:cs typeface="+mn-cs"/>
        </a:defRPr>
      </a:lvl4pPr>
      <a:lvl5pPr marL="2266315" indent="-251460" algn="l" rtl="0" fontAlgn="base">
        <a:spcBef>
          <a:spcPct val="22000"/>
        </a:spcBef>
        <a:spcAft>
          <a:spcPct val="0"/>
        </a:spcAft>
        <a:buChar char="»"/>
        <a:defRPr sz="2205" kern="1200">
          <a:solidFill>
            <a:schemeClr val="tx1"/>
          </a:solidFill>
          <a:latin typeface="+mn-lt"/>
          <a:ea typeface="+mn-ea"/>
          <a:cs typeface="+mn-cs"/>
        </a:defRPr>
      </a:lvl5pPr>
      <a:lvl6pPr marL="2769870" indent="-251460" algn="l" defTabSz="100711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3425" indent="-251460" algn="l" defTabSz="100711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76980" indent="-251460" algn="l" defTabSz="100711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0535" indent="-251460" algn="l" defTabSz="100711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11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3555" algn="l" defTabSz="100711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7110" algn="l" defTabSz="100711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0665" algn="l" defTabSz="100711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4220" algn="l" defTabSz="100711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17775" algn="l" defTabSz="100711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1330" algn="l" defTabSz="100711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4885" algn="l" defTabSz="100711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28440" algn="l" defTabSz="100711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TRATEGIA DE DEZVOLTARE A FEDERATIEI ROMANE DE CRICKET…"/>
          <p:cNvSpPr txBox="1">
            <a:spLocks noGrp="1"/>
          </p:cNvSpPr>
          <p:nvPr>
            <p:ph type="ctrTitle" idx="4294967295"/>
          </p:nvPr>
        </p:nvSpPr>
        <p:spPr>
          <a:xfrm>
            <a:off x="648970" y="2051050"/>
            <a:ext cx="9070975" cy="259016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defTabSz="287655">
              <a:tabLst>
                <a:tab pos="279400" algn="l"/>
                <a:tab pos="558800" algn="l"/>
                <a:tab pos="850900" algn="l"/>
                <a:tab pos="1143000" algn="l"/>
                <a:tab pos="1422400" algn="l"/>
                <a:tab pos="1714500" algn="l"/>
                <a:tab pos="2006600" algn="l"/>
                <a:tab pos="2286000" algn="l"/>
                <a:tab pos="2578100" algn="l"/>
                <a:tab pos="2857500" algn="l"/>
                <a:tab pos="3149600" algn="l"/>
                <a:tab pos="3441700" algn="l"/>
                <a:tab pos="3721100" algn="l"/>
                <a:tab pos="4013200" algn="l"/>
                <a:tab pos="4305300" algn="l"/>
                <a:tab pos="4584700" algn="l"/>
                <a:tab pos="4876800" algn="l"/>
                <a:tab pos="5168900" algn="l"/>
                <a:tab pos="5461000" algn="l"/>
                <a:tab pos="5740400" algn="l"/>
              </a:tabLst>
              <a:defRPr sz="2815" b="1">
                <a:solidFill>
                  <a:srgbClr val="006B6B"/>
                </a:solidFill>
                <a:effectLst>
                  <a:outerShdw blurRad="8128" dist="16256" dir="2700000" rotWithShape="0">
                    <a:srgbClr val="000000"/>
                  </a:outerShdw>
                </a:effectLst>
              </a:defRPr>
            </a:pPr>
            <a:r>
              <a:rPr lang="en-US" altLang="en-US" dirty="0"/>
              <a:t>STRATEGIA 2022-2026 </a:t>
            </a:r>
            <a:br>
              <a:rPr lang="en-US" altLang="en-US" dirty="0"/>
            </a:br>
            <a:r>
              <a:rPr lang="en-US" altLang="en-US" sz="2400" dirty="0"/>
              <a:t>PLANUL STRATEGIC AL FEDERA</a:t>
            </a:r>
            <a:r>
              <a:rPr lang="" altLang="en-US" sz="2400" dirty="0"/>
              <a:t>Ț</a:t>
            </a:r>
            <a:r>
              <a:rPr lang="en-US" altLang="en-US" sz="2400" dirty="0"/>
              <a:t>IEI ROM</a:t>
            </a:r>
            <a:r>
              <a:rPr lang="" altLang="en-US" sz="2400" dirty="0"/>
              <a:t>Â</a:t>
            </a:r>
            <a:r>
              <a:rPr lang="en-US" altLang="en-US" sz="2400" dirty="0"/>
              <a:t>NE DE CRICKET</a:t>
            </a:r>
            <a:br>
              <a:rPr lang="en-US" altLang="en-US" sz="2400" dirty="0"/>
            </a:br>
            <a:endParaRPr lang="en-US" altLang="en-US" sz="2400" dirty="0"/>
          </a:p>
        </p:txBody>
      </p:sp>
      <p:pic>
        <p:nvPicPr>
          <p:cNvPr id="21" name="image.png" descr="image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7337" y="4829175"/>
            <a:ext cx="2952751" cy="2335213"/>
          </a:xfrm>
          <a:prstGeom prst="rect">
            <a:avLst/>
          </a:prstGeom>
          <a:ln w="12700">
            <a:miter lim="400000"/>
            <a:headEnd/>
            <a:tailEnd/>
          </a:ln>
        </p:spPr>
      </p:pic>
      <p:pic>
        <p:nvPicPr>
          <p:cNvPr id="4" name="Picture 3" descr="FRC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9475" y="238760"/>
            <a:ext cx="2644140" cy="1594485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1" animBg="1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N DE ACTIUNE"/>
          <p:cNvSpPr txBox="1">
            <a:spLocks noGrp="1"/>
          </p:cNvSpPr>
          <p:nvPr>
            <p:ph type="ctrTitle" idx="4294967295"/>
          </p:nvPr>
        </p:nvSpPr>
        <p:spPr>
          <a:xfrm>
            <a:off x="657859" y="416559"/>
            <a:ext cx="7520942" cy="548641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>
            <a:lvl1pPr algn="l" defTabSz="914400">
              <a:lnSpc>
                <a:spcPct val="100000"/>
              </a:lnSpc>
              <a:defRPr sz="2800" cap="all">
                <a:latin typeface="Franklin Gothic Medium" panose="020B0603020102020204"/>
                <a:ea typeface="Franklin Gothic Medium" panose="020B0603020102020204"/>
                <a:cs typeface="Franklin Gothic Medium" panose="020B0603020102020204"/>
                <a:sym typeface="Franklin Gothic Medium" panose="020B0603020102020204"/>
              </a:defRPr>
            </a:lvl1pPr>
          </a:lstStyle>
          <a:p>
            <a:r>
              <a:rPr lang="en-US" altLang="en-US" dirty="0"/>
              <a:t>PLAN DE AC</a:t>
            </a:r>
            <a:r>
              <a:rPr lang="" altLang="en-US" dirty="0"/>
              <a:t>Ț</a:t>
            </a:r>
            <a:r>
              <a:rPr lang="en-US" altLang="en-US" dirty="0"/>
              <a:t>IUNE</a:t>
            </a:r>
            <a:endParaRPr lang="en-US" altLang="en-US" dirty="0"/>
          </a:p>
        </p:txBody>
      </p:sp>
      <p:sp>
        <p:nvSpPr>
          <p:cNvPr id="52" name="CONTINUAREA ORGANIZĂRII COMPETIȚIILOR INTERNE ȘI INTERNAȚIONALE PRECUM ȘI PARTICIPAREA LA COMPETIȚIILE INTERNAȚIONALE OFICIALE…"/>
          <p:cNvSpPr txBox="1">
            <a:spLocks noGrp="1"/>
          </p:cNvSpPr>
          <p:nvPr>
            <p:ph type="subTitle" idx="4294967295"/>
          </p:nvPr>
        </p:nvSpPr>
        <p:spPr>
          <a:xfrm>
            <a:off x="235961" y="2230927"/>
            <a:ext cx="9599177" cy="3373277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/>
          <a:p>
            <a:pPr defTabSz="914400">
              <a:lnSpc>
                <a:spcPct val="10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Organizarea de competi</a:t>
            </a:r>
            <a:r>
              <a:rPr lang="" altLang="en-US" dirty="0"/>
              <a:t>ț</a:t>
            </a:r>
            <a:r>
              <a:rPr lang="en-US" altLang="en-US" dirty="0"/>
              <a:t>ii interne </a:t>
            </a:r>
            <a:r>
              <a:rPr lang="" altLang="en-US" dirty="0"/>
              <a:t>ș</a:t>
            </a:r>
            <a:r>
              <a:rPr lang="en-US" altLang="en-US" dirty="0"/>
              <a:t>i interna</a:t>
            </a:r>
            <a:r>
              <a:rPr lang="" altLang="en-US" dirty="0"/>
              <a:t>ț</a:t>
            </a:r>
            <a:r>
              <a:rPr lang="en-US" altLang="en-US" dirty="0"/>
              <a:t>ionale va continua, al</a:t>
            </a:r>
            <a:r>
              <a:rPr lang="" altLang="en-US" dirty="0"/>
              <a:t>ă</a:t>
            </a:r>
            <a:r>
              <a:rPr lang="en-US" altLang="en-US" dirty="0"/>
              <a:t>turi de participarea la evenimente interna</a:t>
            </a:r>
            <a:r>
              <a:rPr lang="" altLang="en-US" dirty="0"/>
              <a:t>ț</a:t>
            </a:r>
            <a:r>
              <a:rPr lang="en-US" altLang="en-US" dirty="0"/>
              <a:t>ionale oficiale.</a:t>
            </a:r>
            <a:endParaRPr lang="en-US" altLang="en-US" dirty="0"/>
          </a:p>
          <a:p>
            <a:pPr defTabSz="914400">
              <a:lnSpc>
                <a:spcPct val="10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defTabSz="914400">
              <a:lnSpc>
                <a:spcPct val="10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De asemenea, ne vom concentra pe investi</a:t>
            </a:r>
            <a:r>
              <a:rPr lang="" altLang="en-US" dirty="0"/>
              <a:t>ț</a:t>
            </a:r>
            <a:r>
              <a:rPr lang="en-US" altLang="en-US" dirty="0"/>
              <a:t>ii în facilit</a:t>
            </a:r>
            <a:r>
              <a:rPr lang="" altLang="en-US" dirty="0"/>
              <a:t>ăț</a:t>
            </a:r>
            <a:r>
              <a:rPr lang="en-US" altLang="en-US" dirty="0"/>
              <a:t>i na</a:t>
            </a:r>
            <a:r>
              <a:rPr lang="" altLang="en-US" dirty="0"/>
              <a:t>ț</a:t>
            </a:r>
            <a:r>
              <a:rPr lang="en-US" altLang="en-US" dirty="0"/>
              <a:t>ionale, precum </a:t>
            </a:r>
            <a:r>
              <a:rPr lang="" altLang="en-US" dirty="0"/>
              <a:t>ș</a:t>
            </a:r>
            <a:r>
              <a:rPr lang="en-US" altLang="en-US" dirty="0"/>
              <a:t>i pe formarea instructorilor sportivi, antrenorilor, marcatorilor </a:t>
            </a:r>
            <a:r>
              <a:rPr lang="" altLang="en-US" dirty="0"/>
              <a:t>ș</a:t>
            </a:r>
            <a:r>
              <a:rPr lang="en-US" altLang="en-US" dirty="0"/>
              <a:t>i arbitrilor. </a:t>
            </a:r>
            <a:r>
              <a:rPr lang="" altLang="en-US" dirty="0"/>
              <a:t>Î</a:t>
            </a:r>
            <a:r>
              <a:rPr lang="en-US" altLang="en-US" dirty="0"/>
              <a:t>n plus, vom continua investi</a:t>
            </a:r>
            <a:r>
              <a:rPr lang="" altLang="en-US" dirty="0"/>
              <a:t>ț</a:t>
            </a:r>
            <a:r>
              <a:rPr lang="en-US" altLang="en-US" dirty="0"/>
              <a:t>iile în resursele materiale, în special în terenul din Moara Vl</a:t>
            </a:r>
            <a:r>
              <a:rPr lang="" altLang="en-US" dirty="0"/>
              <a:t>ă</a:t>
            </a:r>
            <a:r>
              <a:rPr lang="en-US" altLang="en-US" dirty="0"/>
              <a:t>siei.</a:t>
            </a:r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ROGRAME SPORTIVE"/>
          <p:cNvSpPr txBox="1">
            <a:spLocks noGrp="1"/>
          </p:cNvSpPr>
          <p:nvPr>
            <p:ph type="ctrTitle" idx="4294967295"/>
          </p:nvPr>
        </p:nvSpPr>
        <p:spPr>
          <a:xfrm>
            <a:off x="822959" y="365759"/>
            <a:ext cx="7520942" cy="548641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>
            <a:lvl1pPr algn="l" defTabSz="914400">
              <a:lnSpc>
                <a:spcPct val="100000"/>
              </a:lnSpc>
              <a:defRPr sz="2800" cap="all">
                <a:latin typeface="Franklin Gothic Medium" panose="020B0603020102020204"/>
                <a:ea typeface="Franklin Gothic Medium" panose="020B0603020102020204"/>
                <a:cs typeface="Franklin Gothic Medium" panose="020B0603020102020204"/>
                <a:sym typeface="Franklin Gothic Medium" panose="020B0603020102020204"/>
              </a:defRPr>
            </a:lvl1pPr>
          </a:lstStyle>
          <a:p>
            <a:r>
              <a:rPr dirty="0"/>
              <a:t>PROGRAME SPORTIVE </a:t>
            </a:r>
            <a:endParaRPr dirty="0"/>
          </a:p>
        </p:txBody>
      </p:sp>
      <p:sp>
        <p:nvSpPr>
          <p:cNvPr id="55" name="Avem în dezvoltare mai multe programe și facilități care să conducă la implementarea cricketului la nivel local, zonal, regional și național făcându-l durabil și orientat pe creștere, cu o contribuție pozitivă asupra comunității, asupra s"/>
          <p:cNvSpPr txBox="1">
            <a:spLocks noGrp="1"/>
          </p:cNvSpPr>
          <p:nvPr>
            <p:ph type="subTitle" idx="4294967295"/>
          </p:nvPr>
        </p:nvSpPr>
        <p:spPr>
          <a:xfrm>
            <a:off x="200660" y="1519555"/>
            <a:ext cx="9669780" cy="5725795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/>
          <a:p>
            <a:pPr defTabSz="914400">
              <a:lnSpc>
                <a:spcPct val="10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" altLang="en-US" dirty="0"/>
              <a:t>Î</a:t>
            </a:r>
            <a:r>
              <a:rPr lang="en-US" altLang="en-US" dirty="0"/>
              <a:t>n prezent, dezvolt</a:t>
            </a:r>
            <a:r>
              <a:rPr lang="" altLang="en-US" dirty="0"/>
              <a:t>ă</a:t>
            </a:r>
            <a:r>
              <a:rPr lang="en-US" altLang="en-US" dirty="0"/>
              <a:t>m mai multe programe </a:t>
            </a:r>
            <a:r>
              <a:rPr lang="" altLang="en-US" dirty="0"/>
              <a:t>ș</a:t>
            </a:r>
            <a:r>
              <a:rPr lang="en-US" altLang="en-US" dirty="0"/>
              <a:t>i facilit</a:t>
            </a:r>
            <a:r>
              <a:rPr lang="" altLang="en-US" dirty="0"/>
              <a:t>ăț</a:t>
            </a:r>
            <a:r>
              <a:rPr lang="en-US" altLang="en-US" dirty="0"/>
              <a:t>i care vizeaz</a:t>
            </a:r>
            <a:r>
              <a:rPr lang="" altLang="en-US" dirty="0"/>
              <a:t>ă</a:t>
            </a:r>
            <a:r>
              <a:rPr lang="en-US" altLang="en-US" dirty="0"/>
              <a:t> implementarea cricketului la nivel local, zonal, regional </a:t>
            </a:r>
            <a:r>
              <a:rPr lang="" altLang="en-US" dirty="0"/>
              <a:t>ș</a:t>
            </a:r>
            <a:r>
              <a:rPr lang="en-US" altLang="en-US" dirty="0"/>
              <a:t>i na</a:t>
            </a:r>
            <a:r>
              <a:rPr lang="" altLang="en-US" dirty="0"/>
              <a:t>ț</a:t>
            </a:r>
            <a:r>
              <a:rPr lang="en-US" altLang="en-US" dirty="0"/>
              <a:t>ional. Scopul nostru este de a face cricketul sustenabil </a:t>
            </a:r>
            <a:r>
              <a:rPr lang="" altLang="en-US" dirty="0"/>
              <a:t>ș</a:t>
            </a:r>
            <a:r>
              <a:rPr lang="en-US" altLang="en-US" dirty="0"/>
              <a:t>i orientat spre cre</a:t>
            </a:r>
            <a:r>
              <a:rPr lang="" altLang="en-US" dirty="0"/>
              <a:t>ș</a:t>
            </a:r>
            <a:r>
              <a:rPr lang="en-US" altLang="en-US" dirty="0"/>
              <a:t>tere, contribuind pozitiv la comunitate, societate în general </a:t>
            </a:r>
            <a:r>
              <a:rPr lang="" altLang="en-US" dirty="0"/>
              <a:t>ș</a:t>
            </a:r>
            <a:r>
              <a:rPr lang="en-US" altLang="en-US" dirty="0"/>
              <a:t>i economie. Cu toate acestea, recunoa</a:t>
            </a:r>
            <a:r>
              <a:rPr lang="" altLang="en-US" dirty="0"/>
              <a:t>ș</a:t>
            </a:r>
            <a:r>
              <a:rPr lang="en-US" altLang="en-US" dirty="0"/>
              <a:t>tem c</a:t>
            </a:r>
            <a:r>
              <a:rPr lang="" altLang="en-US" dirty="0"/>
              <a:t>ă</a:t>
            </a:r>
            <a:r>
              <a:rPr lang="en-US" altLang="en-US" dirty="0"/>
              <a:t> înc</a:t>
            </a:r>
            <a:r>
              <a:rPr lang="" altLang="en-US" dirty="0"/>
              <a:t>ă</a:t>
            </a:r>
            <a:r>
              <a:rPr lang="en-US" altLang="en-US" dirty="0"/>
              <a:t> depindem de finan</a:t>
            </a:r>
            <a:r>
              <a:rPr lang="" altLang="en-US" dirty="0"/>
              <a:t>ț</a:t>
            </a:r>
            <a:r>
              <a:rPr lang="en-US" altLang="en-US" dirty="0"/>
              <a:t>area public</a:t>
            </a:r>
            <a:r>
              <a:rPr lang="" altLang="en-US" dirty="0"/>
              <a:t>ă</a:t>
            </a:r>
            <a:r>
              <a:rPr lang="en-US" altLang="en-US" dirty="0"/>
              <a:t> </a:t>
            </a:r>
            <a:r>
              <a:rPr lang="" altLang="en-US" dirty="0"/>
              <a:t>ș</a:t>
            </a:r>
            <a:r>
              <a:rPr lang="en-US" altLang="en-US" dirty="0"/>
              <a:t>i sponsoriz</a:t>
            </a:r>
            <a:r>
              <a:rPr lang="" altLang="en-US" dirty="0"/>
              <a:t>ă</a:t>
            </a:r>
            <a:r>
              <a:rPr lang="en-US" altLang="en-US" dirty="0"/>
              <a:t>rile private în aceast</a:t>
            </a:r>
            <a:r>
              <a:rPr lang="" altLang="en-US" dirty="0"/>
              <a:t>ă</a:t>
            </a:r>
            <a:r>
              <a:rPr lang="en-US" altLang="en-US" dirty="0"/>
              <a:t> etap</a:t>
            </a:r>
            <a:r>
              <a:rPr lang="" altLang="en-US" dirty="0"/>
              <a:t>ă</a:t>
            </a:r>
            <a:r>
              <a:rPr lang="en-US" altLang="en-US" dirty="0"/>
              <a:t>. Aspir</a:t>
            </a:r>
            <a:r>
              <a:rPr lang="" altLang="en-US" dirty="0"/>
              <a:t>ă</a:t>
            </a:r>
            <a:r>
              <a:rPr lang="en-US" altLang="en-US" dirty="0"/>
              <a:t>m s</a:t>
            </a:r>
            <a:r>
              <a:rPr lang="" altLang="en-US" dirty="0"/>
              <a:t>ă</a:t>
            </a:r>
            <a:r>
              <a:rPr lang="en-US" altLang="en-US" dirty="0"/>
              <a:t> îndeplinim un rol pe care multe na</a:t>
            </a:r>
            <a:r>
              <a:rPr lang="" altLang="en-US" dirty="0"/>
              <a:t>ț</a:t>
            </a:r>
            <a:r>
              <a:rPr lang="en-US" altLang="en-US" dirty="0"/>
              <a:t>iuni europene nu l-au asumat, acolo unde cricketul este mai avansat decât în ​​</a:t>
            </a:r>
            <a:r>
              <a:rPr lang="" altLang="en-US" dirty="0"/>
              <a:t>ț</a:t>
            </a:r>
            <a:r>
              <a:rPr lang="en-US" altLang="en-US" dirty="0"/>
              <a:t>ara noastr</a:t>
            </a:r>
            <a:r>
              <a:rPr lang="" altLang="en-US" dirty="0"/>
              <a:t>ă</a:t>
            </a:r>
            <a:r>
              <a:rPr lang="en-US" altLang="en-US" dirty="0"/>
              <a:t>.</a:t>
            </a:r>
            <a:endParaRPr lang="en-US" altLang="en-US" dirty="0"/>
          </a:p>
          <a:p>
            <a:pPr defTabSz="914400">
              <a:lnSpc>
                <a:spcPct val="10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defTabSz="914400">
              <a:lnSpc>
                <a:spcPct val="10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" altLang="en-US" dirty="0"/>
              <a:t>Î</a:t>
            </a:r>
            <a:r>
              <a:rPr lang="en-US" altLang="en-US" dirty="0"/>
              <a:t>n Europa, exist</a:t>
            </a:r>
            <a:r>
              <a:rPr lang="" altLang="en-US" dirty="0"/>
              <a:t>ă</a:t>
            </a:r>
            <a:r>
              <a:rPr lang="en-US" altLang="en-US" dirty="0"/>
              <a:t> 32 de </a:t>
            </a:r>
            <a:r>
              <a:rPr lang="" altLang="en-US" dirty="0"/>
              <a:t>ță</a:t>
            </a:r>
            <a:r>
              <a:rPr lang="en-US" altLang="en-US" dirty="0"/>
              <a:t>ri membre ale ICC, împreun</a:t>
            </a:r>
            <a:r>
              <a:rPr lang="" altLang="en-US" dirty="0"/>
              <a:t>ă</a:t>
            </a:r>
            <a:r>
              <a:rPr lang="en-US" altLang="en-US" dirty="0"/>
              <a:t> cu cel pu</a:t>
            </a:r>
            <a:r>
              <a:rPr lang="" altLang="en-US" dirty="0"/>
              <a:t>ț</a:t>
            </a:r>
            <a:r>
              <a:rPr lang="en-US" altLang="en-US" dirty="0"/>
              <a:t>in alte 10 unde se joac</a:t>
            </a:r>
            <a:r>
              <a:rPr lang="" altLang="en-US" dirty="0"/>
              <a:t>ă</a:t>
            </a:r>
            <a:r>
              <a:rPr lang="en-US" altLang="en-US" dirty="0"/>
              <a:t> cricket </a:t>
            </a:r>
            <a:r>
              <a:rPr lang="" altLang="en-US" dirty="0"/>
              <a:t>ș</a:t>
            </a:r>
            <a:r>
              <a:rPr lang="en-US" altLang="en-US" dirty="0"/>
              <a:t>i este în curs de a deveni membru. Multe dintre aceste na</a:t>
            </a:r>
            <a:r>
              <a:rPr lang="" altLang="en-US" dirty="0"/>
              <a:t>ț</a:t>
            </a:r>
            <a:r>
              <a:rPr lang="en-US" altLang="en-US" dirty="0"/>
              <a:t>iuni au f</a:t>
            </a:r>
            <a:r>
              <a:rPr lang="" altLang="en-US" dirty="0"/>
              <a:t>ă</a:t>
            </a:r>
            <a:r>
              <a:rPr lang="en-US" altLang="en-US" dirty="0"/>
              <a:t>cut progrese semnificative în crearea unei platforme colective pentru dezvoltarea cricketului în regiune. Prin urmare, propunem ca România s</a:t>
            </a:r>
            <a:r>
              <a:rPr lang="" altLang="en-US" dirty="0"/>
              <a:t>ă</a:t>
            </a:r>
            <a:r>
              <a:rPr lang="en-US" altLang="en-US" dirty="0"/>
              <a:t> devin</a:t>
            </a:r>
            <a:r>
              <a:rPr lang="" altLang="en-US" dirty="0"/>
              <a:t>ă</a:t>
            </a:r>
            <a:r>
              <a:rPr lang="en-US" altLang="en-US" dirty="0"/>
              <a:t> Centrul pentru Dezvoltare </a:t>
            </a:r>
            <a:r>
              <a:rPr lang="" altLang="en-US" dirty="0"/>
              <a:t>ș</a:t>
            </a:r>
            <a:r>
              <a:rPr lang="en-US" altLang="en-US" dirty="0"/>
              <a:t>i Excelen</a:t>
            </a:r>
            <a:r>
              <a:rPr lang="" altLang="en-US" dirty="0"/>
              <a:t>ță</a:t>
            </a:r>
            <a:r>
              <a:rPr lang="en-US" altLang="en-US" dirty="0"/>
              <a:t> în Cricket pentru întreaga Europ</a:t>
            </a:r>
            <a:r>
              <a:rPr lang="" altLang="en-US" dirty="0"/>
              <a:t>ă</a:t>
            </a:r>
            <a:r>
              <a:rPr lang="en-US" altLang="en-US" dirty="0"/>
              <a:t> Continental</a:t>
            </a:r>
            <a:r>
              <a:rPr lang="" altLang="en-US" dirty="0"/>
              <a:t>ă</a:t>
            </a:r>
            <a:r>
              <a:rPr lang="en-US" altLang="en-US" dirty="0"/>
              <a:t> în urm</a:t>
            </a:r>
            <a:r>
              <a:rPr lang="" altLang="en-US" dirty="0"/>
              <a:t>ă</a:t>
            </a:r>
            <a:r>
              <a:rPr lang="en-US" altLang="en-US" dirty="0"/>
              <a:t>torii ani.</a:t>
            </a:r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ROGRAM ACADEMIC"/>
          <p:cNvSpPr txBox="1">
            <a:spLocks noGrp="1"/>
          </p:cNvSpPr>
          <p:nvPr>
            <p:ph type="ctrTitle" idx="4294967295"/>
          </p:nvPr>
        </p:nvSpPr>
        <p:spPr>
          <a:xfrm>
            <a:off x="822959" y="365759"/>
            <a:ext cx="7520942" cy="548641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>
            <a:lvl1pPr algn="l" defTabSz="914400">
              <a:lnSpc>
                <a:spcPct val="100000"/>
              </a:lnSpc>
              <a:defRPr sz="2800" cap="all">
                <a:latin typeface="Franklin Gothic Medium" panose="020B0603020102020204"/>
                <a:ea typeface="Franklin Gothic Medium" panose="020B0603020102020204"/>
                <a:cs typeface="Franklin Gothic Medium" panose="020B0603020102020204"/>
                <a:sym typeface="Franklin Gothic Medium" panose="020B0603020102020204"/>
              </a:defRPr>
            </a:lvl1pPr>
          </a:lstStyle>
          <a:p>
            <a:r>
              <a:t>PROGRAM ACADEMIC</a:t>
            </a:r>
          </a:p>
        </p:txBody>
      </p:sp>
      <p:sp>
        <p:nvSpPr>
          <p:cNvPr id="58" name="Aceasta presupune crearea unui Centru Academic și de Dezvoltare dotat cu tehnologie, echipamente si facilitati de ultima generatie, pentru echipele de cricket internationale si pentru tabere/programe de dezvoltare a cluburilor. De asemenea, vom introduc"/>
          <p:cNvSpPr txBox="1">
            <a:spLocks noGrp="1"/>
          </p:cNvSpPr>
          <p:nvPr>
            <p:ph type="subTitle" idx="4294967295"/>
          </p:nvPr>
        </p:nvSpPr>
        <p:spPr>
          <a:xfrm>
            <a:off x="175259" y="1710227"/>
            <a:ext cx="9720582" cy="4707620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/>
          <a:p>
            <a:pPr defTabSz="914400">
              <a:lnSpc>
                <a:spcPct val="10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t>Aceasta presupune crearea unui Centru Academic și de Dezvoltare dotat cu tehnologie, echipamente si facilitati de ultima generatie, pentru echipele de cricket internationale si pentru tabere/programe de dezvoltare a cluburilor.</a:t>
            </a:r>
            <a:br/>
            <a:r>
              <a:t>De asemenea, vom introduce conceptul international “Finishing School” pentru absolventii juniori în cricket și vom viza promovarea jocului de cricket și în rândul adultilor si a copiilor defavorizati sau cu dizabilitati. Totodată, ne propunem și organizarea de competitii la nivel national si international. Pentru aceasta însă este nevoie de un program de formare si perfectionare a instructorilor și antrenorilor de cricket cu sprijinul CNFPA ( Centrul National de Formare si Perfectionare al Antrenorilor) si al UNEFS (Universitatea Nationala de Educatie Fizica si Sport) precum si accesarea programelor de studii universitare si post-universitare (full si modular) pentru dezvoltarea cricketului.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BRANDING"/>
          <p:cNvSpPr txBox="1">
            <a:spLocks noGrp="1"/>
          </p:cNvSpPr>
          <p:nvPr>
            <p:ph type="ctrTitle" idx="4294967295"/>
          </p:nvPr>
        </p:nvSpPr>
        <p:spPr>
          <a:xfrm>
            <a:off x="822959" y="365759"/>
            <a:ext cx="7520942" cy="548641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>
            <a:lvl1pPr algn="l" defTabSz="914400">
              <a:lnSpc>
                <a:spcPct val="100000"/>
              </a:lnSpc>
              <a:defRPr sz="2800" cap="all">
                <a:latin typeface="Franklin Gothic Medium" panose="020B0603020102020204"/>
                <a:ea typeface="Franklin Gothic Medium" panose="020B0603020102020204"/>
                <a:cs typeface="Franklin Gothic Medium" panose="020B0603020102020204"/>
                <a:sym typeface="Franklin Gothic Medium" panose="020B0603020102020204"/>
              </a:defRPr>
            </a:lvl1pPr>
          </a:lstStyle>
          <a:p>
            <a:r>
              <a:rPr>
                <a:sym typeface="+mn-ea"/>
              </a:rPr>
              <a:t>REBRANDING     </a:t>
            </a:r>
          </a:p>
        </p:txBody>
      </p:sp>
      <p:sp>
        <p:nvSpPr>
          <p:cNvPr id="61" name="La nivel organizational, se simte nevoia unei consolidari de imagine, redefinirii valorilor, a misiunii si a viziunii noastre. Ne-am propus, cum aratam mai sus, sa eficientizam activitatile, sa recreionam fluxurile de lucru si sa optimizam costurile. La "/>
          <p:cNvSpPr txBox="1">
            <a:spLocks noGrp="1"/>
          </p:cNvSpPr>
          <p:nvPr>
            <p:ph type="subTitle" idx="4294967295"/>
          </p:nvPr>
        </p:nvSpPr>
        <p:spPr>
          <a:xfrm>
            <a:off x="149859" y="1519727"/>
            <a:ext cx="9771381" cy="5234472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/>
          <a:p>
            <a:pPr marL="332740" indent="-332740" defTabSz="887095">
              <a:lnSpc>
                <a:spcPct val="80000"/>
              </a:lnSpc>
              <a:spcBef>
                <a:spcPts val="700"/>
              </a:spcBef>
              <a:defRPr sz="1940">
                <a:latin typeface="Geneva"/>
                <a:ea typeface="Geneva"/>
                <a:cs typeface="Geneva"/>
                <a:sym typeface="Geneva"/>
              </a:defRPr>
            </a:pPr>
            <a:r>
              <a:t>La nivel organizational, se simte nevoia unei consolidari de imagine, redefinirii valorilor, a misiunii si a viziunii noastre. Ne-am propus, cum aratam mai sus, sa eficientizam activitatile, sa recreionam fluxurile de lucru si sa optimizam costurile. La nivel individual, pentru fiecare membru al federatiei, rebrandingul trebuie sa aduca o nota de apartenenta la un grup puternic, in care se vor aplica principii de lucru si de conduita unitare, bazate pe profesionalism si implicare. </a:t>
            </a:r>
          </a:p>
          <a:p>
            <a:pPr marL="332740" indent="-332740" defTabSz="887095">
              <a:lnSpc>
                <a:spcPct val="80000"/>
              </a:lnSpc>
              <a:spcBef>
                <a:spcPts val="700"/>
              </a:spcBef>
              <a:defRPr sz="1940">
                <a:latin typeface="Geneva"/>
                <a:ea typeface="Geneva"/>
                <a:cs typeface="Geneva"/>
                <a:sym typeface="Geneva"/>
              </a:defRPr>
            </a:pPr>
            <a:r>
              <a:t>In cadrul procesului de rebranding, vom recladi valorile fundamentale ale federatiei noastre, perfor- manta, determinare, consecventa, traditie, vom uniformiza procedurile de lucru, vom alinia procesele operationale, vom construi echipe lucrative, vom ajusta strategii si vom implementa o noua imagine a organizatiei, toate pe fondul continuarii activitatii noastre obisnuite. </a:t>
            </a:r>
          </a:p>
          <a:p>
            <a:pPr marL="332740" indent="-332740" defTabSz="887095">
              <a:lnSpc>
                <a:spcPct val="80000"/>
              </a:lnSpc>
              <a:spcBef>
                <a:spcPts val="700"/>
              </a:spcBef>
              <a:defRPr sz="1940">
                <a:latin typeface="Geneva"/>
                <a:ea typeface="Geneva"/>
                <a:cs typeface="Geneva"/>
                <a:sym typeface="Geneva"/>
              </a:defRPr>
            </a:pPr>
            <a:r>
              <a:t>Ne propunem construirea unui izotop si a unui logotip insotitor pe baza carora sa dezvoltam toate liniile de identitate si de comunicare apartinand noului brand: manualul de brand, designul elementelor de signalistica interioara si exterioara, aspectul documentelor oficiale ale organizatiei, etc. Totodata vom crea o intreaga filosofie de marca, ce se va regasi in viitoarele campanii de marketing si de comunicare.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LATII INTERNaTionale"/>
          <p:cNvSpPr txBox="1">
            <a:spLocks noGrp="1"/>
          </p:cNvSpPr>
          <p:nvPr>
            <p:ph type="ctrTitle" idx="4294967295"/>
          </p:nvPr>
        </p:nvSpPr>
        <p:spPr>
          <a:xfrm>
            <a:off x="822959" y="365759"/>
            <a:ext cx="7520942" cy="548641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>
            <a:lvl1pPr algn="l" defTabSz="914400">
              <a:lnSpc>
                <a:spcPct val="100000"/>
              </a:lnSpc>
              <a:defRPr sz="2800" cap="all">
                <a:latin typeface="Franklin Gothic Medium" panose="020B0603020102020204"/>
                <a:ea typeface="Franklin Gothic Medium" panose="020B0603020102020204"/>
                <a:cs typeface="Franklin Gothic Medium" panose="020B0603020102020204"/>
                <a:sym typeface="Franklin Gothic Medium" panose="020B0603020102020204"/>
              </a:defRPr>
            </a:lvl1pPr>
          </a:lstStyle>
          <a:p>
            <a:r>
              <a:t>RELATII INTERNaTionale</a:t>
            </a:r>
          </a:p>
        </p:txBody>
      </p:sp>
      <p:sp>
        <p:nvSpPr>
          <p:cNvPr id="64" name="Relatiile internationale pe care le-a dezvoltat FRC au vizat in primul rand:…"/>
          <p:cNvSpPr txBox="1">
            <a:spLocks noGrp="1"/>
          </p:cNvSpPr>
          <p:nvPr>
            <p:ph type="subTitle" idx="4294967295"/>
          </p:nvPr>
        </p:nvSpPr>
        <p:spPr>
          <a:xfrm>
            <a:off x="188714" y="1475516"/>
            <a:ext cx="9792435" cy="5281544"/>
          </a:xfrm>
          <a:prstGeom prst="rect">
            <a:avLst/>
          </a:prstGeom>
        </p:spPr>
        <p:txBody>
          <a:bodyPr lIns="45719" tIns="45719" rIns="45719" bIns="45719">
            <a:normAutofit fontScale="90000" lnSpcReduction="10000"/>
          </a:bodyPr>
          <a:lstStyle/>
          <a:p>
            <a:pPr marL="191770" indent="-191770" defTabSz="251460">
              <a:spcBef>
                <a:spcPts val="700"/>
              </a:spcBef>
              <a:defRPr sz="1735">
                <a:latin typeface="Geneva"/>
                <a:ea typeface="Geneva"/>
                <a:cs typeface="Geneva"/>
                <a:sym typeface="Geneva"/>
              </a:defRPr>
            </a:pPr>
            <a:r>
              <a:rPr dirty="0" err="1"/>
              <a:t>Relatiile</a:t>
            </a:r>
            <a:r>
              <a:rPr dirty="0"/>
              <a:t> </a:t>
            </a:r>
            <a:r>
              <a:rPr dirty="0" err="1"/>
              <a:t>internationale</a:t>
            </a:r>
            <a:r>
              <a:rPr dirty="0"/>
              <a:t> pe care le-a </a:t>
            </a:r>
            <a:r>
              <a:rPr dirty="0" err="1"/>
              <a:t>dezvoltat</a:t>
            </a:r>
            <a:r>
              <a:rPr dirty="0"/>
              <a:t> </a:t>
            </a:r>
            <a:r>
              <a:rPr dirty="0" err="1"/>
              <a:t>FRC</a:t>
            </a:r>
            <a:r>
              <a:rPr dirty="0"/>
              <a:t> au </a:t>
            </a:r>
            <a:r>
              <a:rPr dirty="0" err="1"/>
              <a:t>vizat</a:t>
            </a:r>
            <a:r>
              <a:rPr dirty="0"/>
              <a:t> in primul rand:</a:t>
            </a:r>
            <a:endParaRPr dirty="0"/>
          </a:p>
          <a:p>
            <a:pPr marL="191770" indent="-191770" defTabSz="251460">
              <a:spcBef>
                <a:spcPts val="700"/>
              </a:spcBef>
              <a:defRPr sz="1735">
                <a:latin typeface="Geneva"/>
                <a:ea typeface="Geneva"/>
                <a:cs typeface="Geneva"/>
                <a:sym typeface="Geneva"/>
              </a:defRPr>
            </a:pPr>
            <a:r>
              <a:rPr dirty="0"/>
              <a:t>• Participarea la </a:t>
            </a:r>
            <a:r>
              <a:rPr dirty="0" err="1"/>
              <a:t>sedinta</a:t>
            </a:r>
            <a:r>
              <a:rPr dirty="0"/>
              <a:t> ICC – Europa</a:t>
            </a:r>
            <a:endParaRPr dirty="0"/>
          </a:p>
          <a:p>
            <a:pPr marL="191770" indent="-191770" defTabSz="251460">
              <a:spcBef>
                <a:spcPts val="700"/>
              </a:spcBef>
              <a:defRPr sz="1735">
                <a:latin typeface="Geneva"/>
                <a:ea typeface="Geneva"/>
                <a:cs typeface="Geneva"/>
                <a:sym typeface="Geneva"/>
              </a:defRPr>
            </a:pPr>
            <a:r>
              <a:rPr dirty="0"/>
              <a:t>• </a:t>
            </a:r>
            <a:r>
              <a:rPr dirty="0" err="1"/>
              <a:t>Consolidarea</a:t>
            </a:r>
            <a:r>
              <a:rPr dirty="0"/>
              <a:t> </a:t>
            </a:r>
            <a:r>
              <a:rPr dirty="0" err="1"/>
              <a:t>relatiei</a:t>
            </a:r>
            <a:r>
              <a:rPr dirty="0"/>
              <a:t> cu ICC</a:t>
            </a:r>
            <a:endParaRPr dirty="0"/>
          </a:p>
          <a:p>
            <a:pPr marL="191770" indent="-191770" defTabSz="251460">
              <a:spcBef>
                <a:spcPts val="700"/>
              </a:spcBef>
              <a:defRPr sz="1735">
                <a:latin typeface="Geneva"/>
                <a:ea typeface="Geneva"/>
                <a:cs typeface="Geneva"/>
                <a:sym typeface="Geneva"/>
              </a:defRPr>
            </a:pPr>
            <a:endParaRPr dirty="0"/>
          </a:p>
          <a:p>
            <a:pPr marL="191770" indent="-191770" defTabSz="251460">
              <a:spcBef>
                <a:spcPts val="700"/>
              </a:spcBef>
              <a:defRPr sz="1735">
                <a:latin typeface="Geneva"/>
                <a:ea typeface="Geneva"/>
                <a:cs typeface="Geneva"/>
                <a:sym typeface="Geneva"/>
              </a:defRPr>
            </a:pPr>
            <a:r>
              <a:rPr dirty="0"/>
              <a:t>Pentru viitor, </a:t>
            </a:r>
            <a:r>
              <a:rPr dirty="0" err="1"/>
              <a:t>FRC</a:t>
            </a:r>
            <a:r>
              <a:rPr dirty="0"/>
              <a:t> </a:t>
            </a:r>
            <a:r>
              <a:rPr dirty="0" err="1"/>
              <a:t>își</a:t>
            </a:r>
            <a:r>
              <a:rPr dirty="0"/>
              <a:t> </a:t>
            </a:r>
            <a:r>
              <a:rPr dirty="0" err="1"/>
              <a:t>propune</a:t>
            </a:r>
            <a:r>
              <a:rPr dirty="0"/>
              <a:t> </a:t>
            </a:r>
            <a:r>
              <a:rPr dirty="0" err="1"/>
              <a:t>continuarea</a:t>
            </a:r>
            <a:r>
              <a:rPr dirty="0"/>
              <a:t> </a:t>
            </a:r>
            <a:r>
              <a:rPr dirty="0" err="1"/>
              <a:t>organizării</a:t>
            </a:r>
            <a:r>
              <a:rPr dirty="0"/>
              <a:t> de </a:t>
            </a:r>
            <a:r>
              <a:rPr dirty="0" err="1"/>
              <a:t>competiții</a:t>
            </a:r>
            <a:r>
              <a:rPr dirty="0"/>
              <a:t> </a:t>
            </a:r>
            <a:r>
              <a:rPr dirty="0" err="1"/>
              <a:t>europene</a:t>
            </a:r>
            <a:r>
              <a:rPr dirty="0"/>
              <a:t>, precum „Continental Cricket Cup”, dar </a:t>
            </a:r>
            <a:r>
              <a:rPr dirty="0" err="1"/>
              <a:t>și</a:t>
            </a:r>
            <a:r>
              <a:rPr dirty="0"/>
              <a:t> </a:t>
            </a:r>
            <a:r>
              <a:rPr dirty="0" err="1"/>
              <a:t>organizarea</a:t>
            </a:r>
            <a:r>
              <a:rPr dirty="0"/>
              <a:t> de </a:t>
            </a:r>
            <a:r>
              <a:rPr dirty="0" err="1"/>
              <a:t>partide</a:t>
            </a:r>
            <a:r>
              <a:rPr dirty="0"/>
              <a:t> cu echipe </a:t>
            </a:r>
            <a:r>
              <a:rPr dirty="0" err="1"/>
              <a:t>naționale</a:t>
            </a:r>
            <a:r>
              <a:rPr dirty="0"/>
              <a:t> din ce în ce mai </a:t>
            </a:r>
            <a:r>
              <a:rPr dirty="0" err="1"/>
              <a:t>valoroase</a:t>
            </a:r>
            <a:r>
              <a:rPr dirty="0"/>
              <a:t>.</a:t>
            </a:r>
            <a:endParaRPr dirty="0"/>
          </a:p>
          <a:p>
            <a:pPr marL="191770" indent="-191770" defTabSz="251460">
              <a:spcBef>
                <a:spcPts val="700"/>
              </a:spcBef>
              <a:defRPr sz="1735">
                <a:latin typeface="Geneva"/>
                <a:ea typeface="Geneva"/>
                <a:cs typeface="Geneva"/>
                <a:sym typeface="Geneva"/>
              </a:defRPr>
            </a:pPr>
            <a:r>
              <a:rPr dirty="0"/>
              <a:t>Pentru anul 20</a:t>
            </a:r>
            <a:r>
              <a:rPr lang="en-US" dirty="0"/>
              <a:t>26</a:t>
            </a:r>
            <a:r>
              <a:rPr dirty="0"/>
              <a:t> ne-am </a:t>
            </a:r>
            <a:r>
              <a:rPr dirty="0" err="1"/>
              <a:t>propus</a:t>
            </a:r>
            <a:r>
              <a:rPr dirty="0"/>
              <a:t> </a:t>
            </a:r>
            <a:r>
              <a:rPr dirty="0" err="1"/>
              <a:t>organizarea</a:t>
            </a:r>
            <a:r>
              <a:rPr dirty="0"/>
              <a:t> în România a </a:t>
            </a:r>
            <a:r>
              <a:rPr dirty="0" err="1"/>
              <a:t>Campionatului</a:t>
            </a:r>
            <a:r>
              <a:rPr dirty="0"/>
              <a:t> </a:t>
            </a:r>
            <a:r>
              <a:rPr dirty="0" err="1"/>
              <a:t>Balcanic</a:t>
            </a:r>
            <a:r>
              <a:rPr dirty="0"/>
              <a:t> de Cricket</a:t>
            </a:r>
            <a:endParaRPr dirty="0"/>
          </a:p>
          <a:p>
            <a:pPr marL="191770" indent="-191770" defTabSz="251460">
              <a:spcBef>
                <a:spcPts val="700"/>
              </a:spcBef>
              <a:defRPr sz="1735">
                <a:latin typeface="Geneva"/>
                <a:ea typeface="Geneva"/>
                <a:cs typeface="Geneva"/>
                <a:sym typeface="Geneva"/>
              </a:defRPr>
            </a:pPr>
            <a:endParaRPr dirty="0"/>
          </a:p>
          <a:p>
            <a:pPr marL="191770" indent="-191770" defTabSz="251460">
              <a:spcBef>
                <a:spcPts val="700"/>
              </a:spcBef>
              <a:defRPr sz="1735">
                <a:latin typeface="Geneva"/>
                <a:ea typeface="Geneva"/>
                <a:cs typeface="Geneva"/>
                <a:sym typeface="Geneva"/>
              </a:defRPr>
            </a:pPr>
            <a:r>
              <a:rPr dirty="0" err="1"/>
              <a:t>ELEMENTE</a:t>
            </a:r>
            <a:r>
              <a:rPr dirty="0"/>
              <a:t> DE </a:t>
            </a:r>
            <a:r>
              <a:rPr dirty="0" err="1"/>
              <a:t>STATISTICA</a:t>
            </a:r>
            <a:r>
              <a:rPr dirty="0"/>
              <a:t>̆</a:t>
            </a:r>
            <a:endParaRPr dirty="0"/>
          </a:p>
          <a:p>
            <a:pPr marL="191770" indent="-191770" defTabSz="251460">
              <a:spcBef>
                <a:spcPts val="700"/>
              </a:spcBef>
              <a:defRPr sz="1735">
                <a:latin typeface="Geneva"/>
                <a:ea typeface="Geneva"/>
                <a:cs typeface="Geneva"/>
                <a:sym typeface="Geneva"/>
              </a:defRPr>
            </a:pPr>
            <a:endParaRPr dirty="0"/>
          </a:p>
          <a:p>
            <a:pPr marL="191770" indent="-191770" defTabSz="251460">
              <a:spcBef>
                <a:spcPts val="700"/>
              </a:spcBef>
              <a:defRPr sz="1735">
                <a:latin typeface="Geneva"/>
                <a:ea typeface="Geneva"/>
                <a:cs typeface="Geneva"/>
                <a:sym typeface="Geneva"/>
              </a:defRPr>
            </a:pPr>
            <a:r>
              <a:rPr dirty="0" err="1"/>
              <a:t>Structuri</a:t>
            </a:r>
            <a:r>
              <a:rPr dirty="0"/>
              <a:t> sportive </a:t>
            </a:r>
            <a:r>
              <a:rPr dirty="0" err="1"/>
              <a:t>afiliate</a:t>
            </a:r>
            <a:r>
              <a:rPr dirty="0"/>
              <a:t> pana la 1 aprilie 20</a:t>
            </a:r>
            <a:r>
              <a:rPr lang="en-US" dirty="0"/>
              <a:t>26</a:t>
            </a:r>
            <a:r>
              <a:rPr dirty="0"/>
              <a:t>:   </a:t>
            </a:r>
            <a:r>
              <a:rPr lang="en-US" dirty="0"/>
              <a:t>25</a:t>
            </a:r>
            <a:r>
              <a:rPr dirty="0"/>
              <a:t> </a:t>
            </a:r>
            <a:r>
              <a:rPr dirty="0" err="1"/>
              <a:t>cluburi</a:t>
            </a:r>
            <a:r>
              <a:rPr dirty="0"/>
              <a:t> </a:t>
            </a:r>
            <a:r>
              <a:rPr dirty="0" err="1"/>
              <a:t>afiliate</a:t>
            </a:r>
            <a:endParaRPr lang="en-US" dirty="0"/>
          </a:p>
          <a:p>
            <a:pPr marL="191770" indent="-191770" defTabSz="251460">
              <a:spcBef>
                <a:spcPts val="700"/>
              </a:spcBef>
              <a:defRPr sz="1735">
                <a:latin typeface="Geneva"/>
                <a:ea typeface="Geneva"/>
                <a:cs typeface="Geneva"/>
                <a:sym typeface="Geneva"/>
              </a:defRPr>
            </a:pPr>
            <a:r>
              <a:rPr lang="it-IT" dirty="0"/>
              <a:t>Structuri sportive in curs de afiliere in anul 2022:   </a:t>
            </a:r>
            <a:r>
              <a:rPr lang="en-US" altLang="it-IT" dirty="0"/>
              <a:t>3</a:t>
            </a:r>
            <a:r>
              <a:rPr lang="it-IT" dirty="0"/>
              <a:t> cluburi</a:t>
            </a:r>
            <a:endParaRPr lang="it-IT" dirty="0"/>
          </a:p>
          <a:p>
            <a:pPr marL="191770" indent="-191770" defTabSz="251460">
              <a:spcBef>
                <a:spcPts val="700"/>
              </a:spcBef>
              <a:defRPr sz="1735">
                <a:latin typeface="Geneva"/>
                <a:ea typeface="Geneva"/>
                <a:cs typeface="Geneva"/>
                <a:sym typeface="Geneva"/>
              </a:defRPr>
            </a:pPr>
            <a:endParaRPr dirty="0"/>
          </a:p>
          <a:p>
            <a:pPr marL="191770" indent="-191770" defTabSz="251460">
              <a:spcBef>
                <a:spcPts val="700"/>
              </a:spcBef>
              <a:defRPr sz="1735">
                <a:latin typeface="Geneva"/>
                <a:ea typeface="Geneva"/>
                <a:cs typeface="Geneva"/>
                <a:sym typeface="Geneva"/>
              </a:defRPr>
            </a:pPr>
            <a:r>
              <a:rPr dirty="0"/>
              <a:t>Pentru perioada 20</a:t>
            </a:r>
            <a:r>
              <a:rPr lang="en-US" dirty="0"/>
              <a:t>22</a:t>
            </a:r>
            <a:r>
              <a:rPr dirty="0"/>
              <a:t> – 202</a:t>
            </a:r>
            <a:r>
              <a:rPr lang="en-US" dirty="0"/>
              <a:t>6</a:t>
            </a:r>
            <a:r>
              <a:rPr dirty="0"/>
              <a:t>, </a:t>
            </a:r>
            <a:r>
              <a:rPr dirty="0" err="1"/>
              <a:t>FRC</a:t>
            </a:r>
            <a:r>
              <a:rPr dirty="0"/>
              <a:t> </a:t>
            </a:r>
            <a:r>
              <a:rPr dirty="0" err="1"/>
              <a:t>isi</a:t>
            </a:r>
            <a:r>
              <a:rPr dirty="0"/>
              <a:t> </a:t>
            </a:r>
            <a:r>
              <a:rPr dirty="0" err="1"/>
              <a:t>propune</a:t>
            </a:r>
            <a:r>
              <a:rPr dirty="0"/>
              <a:t> </a:t>
            </a:r>
            <a:r>
              <a:rPr dirty="0" err="1"/>
              <a:t>infiintarea</a:t>
            </a:r>
            <a:r>
              <a:rPr dirty="0"/>
              <a:t> a 3 - 4 </a:t>
            </a:r>
            <a:r>
              <a:rPr dirty="0" err="1"/>
              <a:t>sectii</a:t>
            </a:r>
            <a:r>
              <a:rPr dirty="0"/>
              <a:t> de cricket in </a:t>
            </a:r>
            <a:r>
              <a:rPr dirty="0" err="1"/>
              <a:t>cadrul</a:t>
            </a:r>
            <a:r>
              <a:rPr dirty="0"/>
              <a:t> </a:t>
            </a:r>
            <a:r>
              <a:rPr dirty="0" err="1"/>
              <a:t>structurilor</a:t>
            </a:r>
            <a:r>
              <a:rPr dirty="0"/>
              <a:t> sportive </a:t>
            </a:r>
            <a:r>
              <a:rPr dirty="0" err="1"/>
              <a:t>aflate</a:t>
            </a:r>
            <a:r>
              <a:rPr dirty="0"/>
              <a:t> in </a:t>
            </a:r>
            <a:r>
              <a:rPr dirty="0" err="1"/>
              <a:t>subordinea</a:t>
            </a:r>
            <a:r>
              <a:rPr dirty="0"/>
              <a:t> </a:t>
            </a:r>
            <a:r>
              <a:rPr lang="en-US" dirty="0"/>
              <a:t>ANS</a:t>
            </a:r>
            <a:r>
              <a:rPr dirty="0"/>
              <a:t>, MEN si ale </a:t>
            </a:r>
            <a:r>
              <a:rPr dirty="0" err="1"/>
              <a:t>Administratiei</a:t>
            </a:r>
            <a:r>
              <a:rPr dirty="0"/>
              <a:t> </a:t>
            </a:r>
            <a:r>
              <a:rPr dirty="0" err="1"/>
              <a:t>Publice</a:t>
            </a:r>
            <a:r>
              <a:rPr dirty="0"/>
              <a:t> Local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Asa cum complexitatea acestui joc evoluează, nu numai in practicarea sa, dar si in Legile jocului de cricket, a Regulilor si a Regulamentelor de joc, in plus, varsta face o distinctie clara intre jucatori. Cricketul se adreseaza tuturor categoriilor de "/>
          <p:cNvSpPr txBox="1">
            <a:spLocks noGrp="1"/>
          </p:cNvSpPr>
          <p:nvPr>
            <p:ph type="subTitle" idx="4294967295"/>
          </p:nvPr>
        </p:nvSpPr>
        <p:spPr>
          <a:xfrm>
            <a:off x="276859" y="1519727"/>
            <a:ext cx="9316950" cy="5509506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/>
          <a:p>
            <a:pPr marL="288290" indent="-288290" defTabSz="768350">
              <a:lnSpc>
                <a:spcPct val="80000"/>
              </a:lnSpc>
              <a:spcBef>
                <a:spcPts val="600"/>
              </a:spcBef>
              <a:defRPr sz="1680">
                <a:latin typeface="Geneva"/>
                <a:ea typeface="Geneva"/>
                <a:cs typeface="Geneva"/>
                <a:sym typeface="Geneva"/>
              </a:defRPr>
            </a:pPr>
            <a:r>
              <a:rPr dirty="0"/>
              <a:t>Asa cum </a:t>
            </a:r>
            <a:r>
              <a:rPr dirty="0" err="1"/>
              <a:t>complexitatea</a:t>
            </a:r>
            <a:r>
              <a:rPr dirty="0"/>
              <a:t> acestui joc </a:t>
            </a:r>
            <a:r>
              <a:rPr dirty="0" err="1"/>
              <a:t>evolueaza</a:t>
            </a:r>
            <a:r>
              <a:rPr dirty="0"/>
              <a:t>̆, nu </a:t>
            </a:r>
            <a:r>
              <a:rPr dirty="0" err="1"/>
              <a:t>numai</a:t>
            </a:r>
            <a:r>
              <a:rPr dirty="0"/>
              <a:t> in </a:t>
            </a:r>
            <a:r>
              <a:rPr dirty="0" err="1"/>
              <a:t>practicarea</a:t>
            </a:r>
            <a:r>
              <a:rPr dirty="0"/>
              <a:t> sa, dar si in </a:t>
            </a:r>
            <a:r>
              <a:rPr dirty="0" err="1"/>
              <a:t>Legile</a:t>
            </a:r>
            <a:r>
              <a:rPr dirty="0"/>
              <a:t> </a:t>
            </a:r>
            <a:r>
              <a:rPr dirty="0" err="1"/>
              <a:t>jocului</a:t>
            </a:r>
            <a:r>
              <a:rPr dirty="0"/>
              <a:t> de cricket, a Regulilor si a </a:t>
            </a:r>
            <a:r>
              <a:rPr dirty="0" err="1"/>
              <a:t>Regulamentelor</a:t>
            </a:r>
            <a:r>
              <a:rPr dirty="0"/>
              <a:t> de joc, in plus, </a:t>
            </a:r>
            <a:r>
              <a:rPr dirty="0" err="1"/>
              <a:t>varsta</a:t>
            </a:r>
            <a:r>
              <a:rPr dirty="0"/>
              <a:t> face o </a:t>
            </a:r>
            <a:r>
              <a:rPr dirty="0" err="1"/>
              <a:t>distinctie</a:t>
            </a:r>
            <a:r>
              <a:rPr dirty="0"/>
              <a:t> </a:t>
            </a:r>
            <a:r>
              <a:rPr dirty="0" err="1"/>
              <a:t>clara</a:t>
            </a:r>
            <a:r>
              <a:rPr dirty="0"/>
              <a:t> intre jucatori. Cricketul se </a:t>
            </a:r>
            <a:r>
              <a:rPr dirty="0" err="1"/>
              <a:t>adreseaza</a:t>
            </a:r>
            <a:r>
              <a:rPr dirty="0"/>
              <a:t> </a:t>
            </a:r>
            <a:r>
              <a:rPr dirty="0" err="1"/>
              <a:t>tuturor</a:t>
            </a:r>
            <a:r>
              <a:rPr dirty="0"/>
              <a:t> </a:t>
            </a:r>
            <a:r>
              <a:rPr dirty="0" err="1"/>
              <a:t>categoriilor</a:t>
            </a:r>
            <a:r>
              <a:rPr dirty="0"/>
              <a:t> de </a:t>
            </a:r>
            <a:r>
              <a:rPr dirty="0" err="1"/>
              <a:t>varsta</a:t>
            </a:r>
            <a:r>
              <a:rPr dirty="0"/>
              <a:t> </a:t>
            </a:r>
            <a:r>
              <a:rPr dirty="0" err="1"/>
              <a:t>stabilite</a:t>
            </a:r>
            <a:r>
              <a:rPr dirty="0"/>
              <a:t> de </a:t>
            </a:r>
            <a:r>
              <a:rPr dirty="0" err="1"/>
              <a:t>FRC</a:t>
            </a:r>
            <a:r>
              <a:rPr dirty="0"/>
              <a:t>, </a:t>
            </a:r>
            <a:r>
              <a:rPr dirty="0" err="1"/>
              <a:t>în</a:t>
            </a:r>
            <a:r>
              <a:rPr dirty="0"/>
              <a:t> </a:t>
            </a:r>
            <a:r>
              <a:rPr dirty="0" err="1"/>
              <a:t>concordanța</a:t>
            </a:r>
            <a:r>
              <a:rPr dirty="0"/>
              <a:t>̆ cu cele definite de ICC. </a:t>
            </a:r>
            <a:endParaRPr dirty="0"/>
          </a:p>
          <a:p>
            <a:pPr marL="288290" indent="-288290" defTabSz="768350">
              <a:lnSpc>
                <a:spcPct val="80000"/>
              </a:lnSpc>
              <a:spcBef>
                <a:spcPts val="600"/>
              </a:spcBef>
              <a:defRPr sz="1680">
                <a:latin typeface="Geneva"/>
                <a:ea typeface="Geneva"/>
                <a:cs typeface="Geneva"/>
                <a:sym typeface="Geneva"/>
              </a:defRPr>
            </a:pPr>
            <a:r>
              <a:rPr dirty="0" err="1"/>
              <a:t>FORMAREA</a:t>
            </a:r>
            <a:r>
              <a:rPr dirty="0"/>
              <a:t> </a:t>
            </a:r>
            <a:r>
              <a:rPr dirty="0" err="1"/>
              <a:t>ANTRENORILOR</a:t>
            </a:r>
            <a:r>
              <a:rPr dirty="0"/>
              <a:t> </a:t>
            </a:r>
            <a:endParaRPr dirty="0"/>
          </a:p>
          <a:p>
            <a:pPr marL="288290" indent="-288290" defTabSz="768350">
              <a:lnSpc>
                <a:spcPct val="80000"/>
              </a:lnSpc>
              <a:spcBef>
                <a:spcPts val="600"/>
              </a:spcBef>
              <a:defRPr sz="1680">
                <a:latin typeface="Geneva"/>
                <a:ea typeface="Geneva"/>
                <a:cs typeface="Geneva"/>
                <a:sym typeface="Geneva"/>
              </a:defRPr>
            </a:pPr>
            <a:r>
              <a:rPr dirty="0" err="1"/>
              <a:t>Capabilitatea</a:t>
            </a:r>
            <a:r>
              <a:rPr dirty="0"/>
              <a:t> de coaching va trebui </a:t>
            </a:r>
            <a:r>
              <a:rPr dirty="0" err="1"/>
              <a:t>stabilita</a:t>
            </a:r>
            <a:r>
              <a:rPr dirty="0"/>
              <a:t>̆ in mod </a:t>
            </a:r>
            <a:r>
              <a:rPr dirty="0" err="1"/>
              <a:t>corespunzator</a:t>
            </a:r>
            <a:r>
              <a:rPr dirty="0"/>
              <a:t> pentru a oferi </a:t>
            </a:r>
            <a:r>
              <a:rPr dirty="0" err="1"/>
              <a:t>programe</a:t>
            </a:r>
            <a:r>
              <a:rPr dirty="0"/>
              <a:t> de </a:t>
            </a:r>
            <a:r>
              <a:rPr dirty="0" err="1"/>
              <a:t>instruire</a:t>
            </a:r>
            <a:r>
              <a:rPr dirty="0"/>
              <a:t>, </a:t>
            </a:r>
            <a:r>
              <a:rPr dirty="0" err="1"/>
              <a:t>premergător</a:t>
            </a:r>
            <a:r>
              <a:rPr dirty="0"/>
              <a:t> </a:t>
            </a:r>
            <a:r>
              <a:rPr dirty="0" err="1"/>
              <a:t>prezentării</a:t>
            </a:r>
            <a:r>
              <a:rPr dirty="0"/>
              <a:t>/</a:t>
            </a:r>
            <a:r>
              <a:rPr dirty="0" err="1"/>
              <a:t>alcătuirii</a:t>
            </a:r>
            <a:r>
              <a:rPr dirty="0"/>
              <a:t> </a:t>
            </a:r>
            <a:r>
              <a:rPr dirty="0" err="1"/>
              <a:t>programului</a:t>
            </a:r>
            <a:r>
              <a:rPr dirty="0"/>
              <a:t> de </a:t>
            </a:r>
            <a:r>
              <a:rPr dirty="0" err="1"/>
              <a:t>pregătire</a:t>
            </a:r>
            <a:r>
              <a:rPr dirty="0"/>
              <a:t> al </a:t>
            </a:r>
            <a:r>
              <a:rPr dirty="0" err="1"/>
              <a:t>instructorilor</a:t>
            </a:r>
            <a:r>
              <a:rPr dirty="0"/>
              <a:t> </a:t>
            </a:r>
            <a:r>
              <a:rPr dirty="0" err="1"/>
              <a:t>și</a:t>
            </a:r>
            <a:r>
              <a:rPr dirty="0"/>
              <a:t> al </a:t>
            </a:r>
            <a:r>
              <a:rPr dirty="0" err="1"/>
              <a:t>antrenorilor</a:t>
            </a:r>
            <a:r>
              <a:rPr dirty="0"/>
              <a:t> </a:t>
            </a:r>
            <a:r>
              <a:rPr dirty="0" err="1"/>
              <a:t>în</a:t>
            </a:r>
            <a:r>
              <a:rPr dirty="0"/>
              <a:t> </a:t>
            </a:r>
            <a:r>
              <a:rPr dirty="0" err="1"/>
              <a:t>vederea</a:t>
            </a:r>
            <a:r>
              <a:rPr dirty="0"/>
              <a:t> </a:t>
            </a:r>
            <a:r>
              <a:rPr dirty="0" err="1"/>
              <a:t>implementării</a:t>
            </a:r>
            <a:r>
              <a:rPr dirty="0"/>
              <a:t> </a:t>
            </a:r>
            <a:r>
              <a:rPr dirty="0" err="1"/>
              <a:t>în</a:t>
            </a:r>
            <a:r>
              <a:rPr dirty="0"/>
              <a:t> </a:t>
            </a:r>
            <a:r>
              <a:rPr dirty="0" err="1"/>
              <a:t>cadrul</a:t>
            </a:r>
            <a:r>
              <a:rPr dirty="0"/>
              <a:t> </a:t>
            </a:r>
            <a:r>
              <a:rPr dirty="0" err="1"/>
              <a:t>Școlii</a:t>
            </a:r>
            <a:r>
              <a:rPr dirty="0"/>
              <a:t> de </a:t>
            </a:r>
            <a:r>
              <a:rPr dirty="0" err="1"/>
              <a:t>antrenori</a:t>
            </a:r>
            <a:r>
              <a:rPr dirty="0"/>
              <a:t>, pentru a </a:t>
            </a:r>
            <a:r>
              <a:rPr dirty="0" err="1"/>
              <a:t>putea</a:t>
            </a:r>
            <a:r>
              <a:rPr dirty="0"/>
              <a:t> forma </a:t>
            </a:r>
            <a:r>
              <a:rPr dirty="0" err="1"/>
              <a:t>instructori</a:t>
            </a:r>
            <a:r>
              <a:rPr dirty="0"/>
              <a:t> </a:t>
            </a:r>
            <a:r>
              <a:rPr dirty="0" err="1"/>
              <a:t>sportivi</a:t>
            </a:r>
            <a:r>
              <a:rPr dirty="0"/>
              <a:t> si </a:t>
            </a:r>
            <a:r>
              <a:rPr dirty="0" err="1"/>
              <a:t>antrenori</a:t>
            </a:r>
            <a:r>
              <a:rPr dirty="0"/>
              <a:t> </a:t>
            </a:r>
            <a:r>
              <a:rPr dirty="0" err="1"/>
              <a:t>autori</a:t>
            </a:r>
            <a:r>
              <a:rPr dirty="0"/>
              <a:t>- </a:t>
            </a:r>
            <a:r>
              <a:rPr dirty="0" err="1"/>
              <a:t>zati</a:t>
            </a:r>
            <a:r>
              <a:rPr dirty="0"/>
              <a:t> in </a:t>
            </a:r>
            <a:r>
              <a:rPr dirty="0" err="1"/>
              <a:t>conformitate</a:t>
            </a:r>
            <a:r>
              <a:rPr dirty="0"/>
              <a:t> cu </a:t>
            </a:r>
            <a:r>
              <a:rPr dirty="0" err="1"/>
              <a:t>regulamentele</a:t>
            </a:r>
            <a:r>
              <a:rPr dirty="0"/>
              <a:t> si </a:t>
            </a:r>
            <a:r>
              <a:rPr dirty="0" err="1"/>
              <a:t>legislatia</a:t>
            </a:r>
            <a:r>
              <a:rPr dirty="0"/>
              <a:t> in </a:t>
            </a:r>
            <a:r>
              <a:rPr dirty="0" err="1"/>
              <a:t>vigoare</a:t>
            </a:r>
            <a:r>
              <a:rPr dirty="0"/>
              <a:t>. </a:t>
            </a:r>
            <a:endParaRPr dirty="0"/>
          </a:p>
          <a:p>
            <a:pPr marL="288290" indent="-288290" defTabSz="768350">
              <a:lnSpc>
                <a:spcPct val="80000"/>
              </a:lnSpc>
              <a:spcBef>
                <a:spcPts val="600"/>
              </a:spcBef>
              <a:defRPr sz="1680">
                <a:latin typeface="Geneva"/>
                <a:ea typeface="Geneva"/>
                <a:cs typeface="Geneva"/>
                <a:sym typeface="Geneva"/>
              </a:defRPr>
            </a:pPr>
            <a:r>
              <a:rPr dirty="0" err="1"/>
              <a:t>IMPLICAREA</a:t>
            </a:r>
            <a:r>
              <a:rPr dirty="0"/>
              <a:t> CLUBURILOR </a:t>
            </a:r>
            <a:endParaRPr dirty="0"/>
          </a:p>
          <a:p>
            <a:pPr marL="288290" indent="-288290" defTabSz="768350">
              <a:lnSpc>
                <a:spcPct val="80000"/>
              </a:lnSpc>
              <a:spcBef>
                <a:spcPts val="600"/>
              </a:spcBef>
              <a:defRPr sz="1680">
                <a:latin typeface="Geneva"/>
                <a:ea typeface="Geneva"/>
                <a:cs typeface="Geneva"/>
                <a:sym typeface="Geneva"/>
              </a:defRPr>
            </a:pPr>
            <a:r>
              <a:rPr dirty="0"/>
              <a:t>Pentru a oferi </a:t>
            </a:r>
            <a:r>
              <a:rPr dirty="0" err="1"/>
              <a:t>tinerilor</a:t>
            </a:r>
            <a:r>
              <a:rPr dirty="0"/>
              <a:t> jucatori o </a:t>
            </a:r>
            <a:r>
              <a:rPr dirty="0" err="1"/>
              <a:t>orientare</a:t>
            </a:r>
            <a:r>
              <a:rPr dirty="0"/>
              <a:t> in </a:t>
            </a:r>
            <a:r>
              <a:rPr dirty="0" err="1"/>
              <a:t>cariera</a:t>
            </a:r>
            <a:r>
              <a:rPr dirty="0"/>
              <a:t>, </a:t>
            </a:r>
            <a:r>
              <a:rPr dirty="0" err="1"/>
              <a:t>implicarea</a:t>
            </a:r>
            <a:r>
              <a:rPr dirty="0"/>
              <a:t> cluburilor este </a:t>
            </a:r>
            <a:r>
              <a:rPr dirty="0" err="1"/>
              <a:t>extrem</a:t>
            </a:r>
            <a:r>
              <a:rPr dirty="0"/>
              <a:t> de </a:t>
            </a:r>
            <a:r>
              <a:rPr dirty="0" err="1"/>
              <a:t>importanta</a:t>
            </a:r>
            <a:r>
              <a:rPr dirty="0"/>
              <a:t> in </a:t>
            </a:r>
            <a:r>
              <a:rPr dirty="0" err="1"/>
              <a:t>dezvoltarea</a:t>
            </a:r>
            <a:r>
              <a:rPr dirty="0"/>
              <a:t> </a:t>
            </a:r>
            <a:r>
              <a:rPr dirty="0" err="1"/>
              <a:t>și</a:t>
            </a:r>
            <a:r>
              <a:rPr dirty="0"/>
              <a:t> </a:t>
            </a:r>
            <a:r>
              <a:rPr dirty="0" err="1"/>
              <a:t>promovarea</a:t>
            </a:r>
            <a:r>
              <a:rPr dirty="0"/>
              <a:t> </a:t>
            </a:r>
            <a:r>
              <a:rPr dirty="0" err="1"/>
              <a:t>noilor</a:t>
            </a:r>
            <a:r>
              <a:rPr dirty="0"/>
              <a:t> </a:t>
            </a:r>
            <a:r>
              <a:rPr dirty="0" err="1"/>
              <a:t>talente</a:t>
            </a:r>
            <a:r>
              <a:rPr dirty="0"/>
              <a:t>. In plus fata de </a:t>
            </a:r>
            <a:r>
              <a:rPr dirty="0" err="1"/>
              <a:t>posibilitățile</a:t>
            </a:r>
            <a:r>
              <a:rPr dirty="0"/>
              <a:t> de </a:t>
            </a:r>
            <a:r>
              <a:rPr dirty="0" err="1"/>
              <a:t>adaptare</a:t>
            </a:r>
            <a:r>
              <a:rPr dirty="0"/>
              <a:t> a </a:t>
            </a:r>
            <a:r>
              <a:rPr dirty="0" err="1"/>
              <a:t>antrenementelor</a:t>
            </a:r>
            <a:r>
              <a:rPr dirty="0"/>
              <a:t> la </a:t>
            </a:r>
            <a:r>
              <a:rPr dirty="0" err="1"/>
              <a:t>nivel</a:t>
            </a:r>
            <a:r>
              <a:rPr dirty="0"/>
              <a:t> de </a:t>
            </a:r>
            <a:r>
              <a:rPr dirty="0" err="1"/>
              <a:t>incepatori</a:t>
            </a:r>
            <a:r>
              <a:rPr dirty="0"/>
              <a:t>, cluburile vor trebui sa </a:t>
            </a:r>
            <a:r>
              <a:rPr dirty="0" err="1"/>
              <a:t>colaboreze</a:t>
            </a:r>
            <a:r>
              <a:rPr dirty="0"/>
              <a:t> cu </a:t>
            </a:r>
            <a:r>
              <a:rPr dirty="0" err="1"/>
              <a:t>profesorii</a:t>
            </a:r>
            <a:r>
              <a:rPr dirty="0"/>
              <a:t> de </a:t>
            </a:r>
            <a:r>
              <a:rPr dirty="0" err="1"/>
              <a:t>educație</a:t>
            </a:r>
            <a:r>
              <a:rPr dirty="0"/>
              <a:t> </a:t>
            </a:r>
            <a:r>
              <a:rPr dirty="0" err="1"/>
              <a:t>fizica</a:t>
            </a:r>
            <a:r>
              <a:rPr dirty="0"/>
              <a:t>̆ din </a:t>
            </a:r>
            <a:r>
              <a:rPr dirty="0" err="1"/>
              <a:t>școli</a:t>
            </a:r>
            <a:r>
              <a:rPr dirty="0"/>
              <a:t> pentru a-si </a:t>
            </a:r>
            <a:r>
              <a:rPr dirty="0" err="1"/>
              <a:t>asigura</a:t>
            </a:r>
            <a:r>
              <a:rPr dirty="0"/>
              <a:t> </a:t>
            </a:r>
            <a:r>
              <a:rPr dirty="0" err="1"/>
              <a:t>baza</a:t>
            </a:r>
            <a:r>
              <a:rPr dirty="0"/>
              <a:t> de </a:t>
            </a:r>
            <a:r>
              <a:rPr dirty="0" err="1"/>
              <a:t>selectie</a:t>
            </a:r>
            <a:r>
              <a:rPr dirty="0"/>
              <a:t>. </a:t>
            </a:r>
            <a:endParaRPr dirty="0"/>
          </a:p>
          <a:p>
            <a:pPr marL="288290" indent="-288290" defTabSz="768350">
              <a:lnSpc>
                <a:spcPct val="80000"/>
              </a:lnSpc>
              <a:spcBef>
                <a:spcPts val="600"/>
              </a:spcBef>
              <a:defRPr sz="1680">
                <a:latin typeface="Geneva"/>
                <a:ea typeface="Geneva"/>
                <a:cs typeface="Geneva"/>
                <a:sym typeface="Geneva"/>
              </a:defRPr>
            </a:pPr>
            <a:r>
              <a:rPr dirty="0"/>
              <a:t>CRICKETUL </a:t>
            </a:r>
            <a:r>
              <a:rPr dirty="0" err="1"/>
              <a:t>FEMININ</a:t>
            </a:r>
            <a:r>
              <a:rPr dirty="0"/>
              <a:t> </a:t>
            </a:r>
            <a:endParaRPr dirty="0"/>
          </a:p>
          <a:p>
            <a:pPr marL="288290" indent="-288290" defTabSz="768350">
              <a:lnSpc>
                <a:spcPct val="80000"/>
              </a:lnSpc>
              <a:spcBef>
                <a:spcPts val="600"/>
              </a:spcBef>
              <a:defRPr sz="1680">
                <a:latin typeface="Geneva"/>
                <a:ea typeface="Geneva"/>
                <a:cs typeface="Geneva"/>
                <a:sym typeface="Geneva"/>
              </a:defRPr>
            </a:pPr>
            <a:r>
              <a:rPr dirty="0" err="1"/>
              <a:t>Dezvoltarea</a:t>
            </a:r>
            <a:r>
              <a:rPr dirty="0"/>
              <a:t> </a:t>
            </a:r>
            <a:r>
              <a:rPr dirty="0" err="1"/>
              <a:t>cricketului</a:t>
            </a:r>
            <a:r>
              <a:rPr dirty="0"/>
              <a:t> </a:t>
            </a:r>
            <a:r>
              <a:rPr dirty="0" err="1"/>
              <a:t>feminin</a:t>
            </a:r>
            <a:r>
              <a:rPr dirty="0"/>
              <a:t> va fi foarte </a:t>
            </a:r>
            <a:r>
              <a:rPr dirty="0" err="1"/>
              <a:t>importanta</a:t>
            </a:r>
            <a:r>
              <a:rPr dirty="0"/>
              <a:t> </a:t>
            </a:r>
            <a:r>
              <a:rPr dirty="0" err="1"/>
              <a:t>în</a:t>
            </a:r>
            <a:r>
              <a:rPr dirty="0"/>
              <a:t> anul 20</a:t>
            </a:r>
            <a:r>
              <a:rPr lang="en-US" dirty="0"/>
              <a:t>26</a:t>
            </a:r>
            <a:r>
              <a:rPr dirty="0"/>
              <a:t> date fiind </a:t>
            </a:r>
            <a:r>
              <a:rPr dirty="0" err="1"/>
              <a:t>prioritatile</a:t>
            </a:r>
            <a:r>
              <a:rPr dirty="0"/>
              <a:t> ICC </a:t>
            </a:r>
            <a:r>
              <a:rPr dirty="0" err="1"/>
              <a:t>și</a:t>
            </a:r>
            <a:r>
              <a:rPr dirty="0"/>
              <a:t> ale </a:t>
            </a:r>
            <a:r>
              <a:rPr dirty="0" err="1"/>
              <a:t>FRC</a:t>
            </a:r>
            <a:r>
              <a:rPr dirty="0"/>
              <a:t> dar si </a:t>
            </a:r>
            <a:r>
              <a:rPr dirty="0" err="1"/>
              <a:t>talentul</a:t>
            </a:r>
            <a:r>
              <a:rPr dirty="0"/>
              <a:t> sportiv </a:t>
            </a:r>
            <a:r>
              <a:rPr dirty="0" err="1"/>
              <a:t>înăscut</a:t>
            </a:r>
            <a:r>
              <a:rPr dirty="0"/>
              <a:t> al </a:t>
            </a:r>
            <a:r>
              <a:rPr dirty="0" err="1"/>
              <a:t>fetelor</a:t>
            </a:r>
            <a:r>
              <a:rPr dirty="0"/>
              <a:t> din Romania. </a:t>
            </a:r>
            <a:endParaRPr dirty="0"/>
          </a:p>
        </p:txBody>
      </p:sp>
      <p:sp>
        <p:nvSpPr>
          <p:cNvPr id="67" name="ALTE OBIECTIVE pentru perioada 2018-2020"/>
          <p:cNvSpPr txBox="1">
            <a:spLocks noGrp="1"/>
          </p:cNvSpPr>
          <p:nvPr>
            <p:ph type="ctrTitle" idx="4294967295"/>
          </p:nvPr>
        </p:nvSpPr>
        <p:spPr>
          <a:xfrm>
            <a:off x="175259" y="530859"/>
            <a:ext cx="7927391" cy="548641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>
            <a:lvl1pPr algn="l" defTabSz="841375">
              <a:lnSpc>
                <a:spcPct val="100000"/>
              </a:lnSpc>
              <a:defRPr sz="2670" cap="all">
                <a:latin typeface="Franklin Gothic Medium" panose="020B0603020102020204"/>
                <a:ea typeface="Franklin Gothic Medium" panose="020B0603020102020204"/>
                <a:cs typeface="Franklin Gothic Medium" panose="020B0603020102020204"/>
                <a:sym typeface="Franklin Gothic Medium" panose="020B0603020102020204"/>
              </a:defRPr>
            </a:lvl1pPr>
          </a:lstStyle>
          <a:p>
            <a:r>
              <a:rPr dirty="0"/>
              <a:t>ALTE </a:t>
            </a:r>
            <a:r>
              <a:rPr dirty="0" err="1"/>
              <a:t>OBIECTIVE</a:t>
            </a:r>
            <a:r>
              <a:rPr dirty="0"/>
              <a:t> pentru perioada 20</a:t>
            </a:r>
            <a:r>
              <a:rPr lang="en-US" dirty="0"/>
              <a:t>22</a:t>
            </a:r>
            <a:r>
              <a:rPr dirty="0"/>
              <a:t>-202</a:t>
            </a:r>
            <a:r>
              <a:rPr lang="en-US" dirty="0"/>
              <a:t>6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linII directoare strategice pentru perioada 2018-2020"/>
          <p:cNvSpPr txBox="1">
            <a:spLocks noGrp="1"/>
          </p:cNvSpPr>
          <p:nvPr>
            <p:ph type="ctrTitle" idx="4294967295"/>
          </p:nvPr>
        </p:nvSpPr>
        <p:spPr>
          <a:xfrm>
            <a:off x="175259" y="530859"/>
            <a:ext cx="7927391" cy="548641"/>
          </a:xfrm>
          <a:prstGeom prst="rect">
            <a:avLst/>
          </a:prstGeom>
        </p:spPr>
        <p:txBody>
          <a:bodyPr lIns="45719" tIns="45719" rIns="45719" bIns="45719">
            <a:normAutofit fontScale="90000"/>
          </a:bodyPr>
          <a:lstStyle>
            <a:lvl1pPr algn="l" defTabSz="640080">
              <a:lnSpc>
                <a:spcPct val="100000"/>
              </a:lnSpc>
              <a:defRPr sz="2030" cap="all">
                <a:latin typeface="Franklin Gothic Medium" panose="020B0603020102020204"/>
                <a:ea typeface="Franklin Gothic Medium" panose="020B0603020102020204"/>
                <a:cs typeface="Franklin Gothic Medium" panose="020B0603020102020204"/>
                <a:sym typeface="Franklin Gothic Medium" panose="020B0603020102020204"/>
              </a:defRPr>
            </a:lvl1pPr>
          </a:lstStyle>
          <a:p>
            <a:r>
              <a:rPr lang="en-US" dirty="0"/>
              <a:t>strategic guidelines for the period 2022-2026
</a:t>
            </a:r>
            <a:endParaRPr dirty="0"/>
          </a:p>
        </p:txBody>
      </p:sp>
      <p:sp>
        <p:nvSpPr>
          <p:cNvPr id="70" name="Pentru eficientizarea activității și îndeplinirea obiectivelor de performanță propuse a fi realizate în anul 2018, FR Cricket, împreună cu partenerii săi, își propune:…"/>
          <p:cNvSpPr txBox="1">
            <a:spLocks noGrp="1"/>
          </p:cNvSpPr>
          <p:nvPr>
            <p:ph type="subTitle" idx="4294967295"/>
          </p:nvPr>
        </p:nvSpPr>
        <p:spPr>
          <a:xfrm>
            <a:off x="157726" y="1540156"/>
            <a:ext cx="9755648" cy="5309975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/>
          <a:p>
            <a:pPr defTabSz="914400">
              <a:lnSpc>
                <a:spcPct val="10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Pentru a eficientiza activit</a:t>
            </a:r>
            <a:r>
              <a:rPr lang="" altLang="en-US" dirty="0"/>
              <a:t>ăț</a:t>
            </a:r>
            <a:r>
              <a:rPr lang="en-US" altLang="en-US" dirty="0"/>
              <a:t>ile </a:t>
            </a:r>
            <a:r>
              <a:rPr lang="" altLang="en-US" dirty="0"/>
              <a:t>ș</a:t>
            </a:r>
            <a:r>
              <a:rPr lang="en-US" altLang="en-US" dirty="0"/>
              <a:t>i a atinge obiectivele de performan</a:t>
            </a:r>
            <a:r>
              <a:rPr lang="" altLang="en-US" dirty="0"/>
              <a:t>ță</a:t>
            </a:r>
            <a:r>
              <a:rPr lang="en-US" altLang="en-US" dirty="0"/>
              <a:t> stabilite pentru 2026, FR Cricket, împreun</a:t>
            </a:r>
            <a:r>
              <a:rPr lang="" altLang="en-US" dirty="0"/>
              <a:t>ă</a:t>
            </a:r>
            <a:r>
              <a:rPr lang="en-US" altLang="en-US" dirty="0"/>
              <a:t> cu partenerii s</a:t>
            </a:r>
            <a:r>
              <a:rPr lang="" altLang="en-US" dirty="0"/>
              <a:t>ă</a:t>
            </a:r>
            <a:r>
              <a:rPr lang="en-US" altLang="en-US" dirty="0"/>
              <a:t>i, î</a:t>
            </a:r>
            <a:r>
              <a:rPr lang="" altLang="en-US" dirty="0"/>
              <a:t>ș</a:t>
            </a:r>
            <a:r>
              <a:rPr lang="en-US" altLang="en-US" dirty="0"/>
              <a:t>i propune s</a:t>
            </a:r>
            <a:r>
              <a:rPr lang="" altLang="en-US" dirty="0"/>
              <a:t>ă</a:t>
            </a:r>
            <a:r>
              <a:rPr lang="en-US" altLang="en-US" dirty="0"/>
              <a:t>:</a:t>
            </a:r>
            <a:endParaRPr lang="en-US" altLang="en-US" dirty="0"/>
          </a:p>
          <a:p>
            <a:pPr defTabSz="914400">
              <a:lnSpc>
                <a:spcPct val="10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defTabSz="914400">
              <a:lnSpc>
                <a:spcPct val="10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Ob</a:t>
            </a:r>
            <a:r>
              <a:rPr lang="" altLang="en-US" dirty="0"/>
              <a:t>ț</a:t>
            </a:r>
            <a:r>
              <a:rPr lang="en-US" altLang="en-US" dirty="0"/>
              <a:t>in</a:t>
            </a:r>
            <a:r>
              <a:rPr lang="" altLang="en-US" dirty="0"/>
              <a:t>ă</a:t>
            </a:r>
            <a:r>
              <a:rPr lang="en-US" altLang="en-US" dirty="0"/>
              <a:t> finan</a:t>
            </a:r>
            <a:r>
              <a:rPr lang="" altLang="en-US" dirty="0"/>
              <a:t>ț</a:t>
            </a:r>
            <a:r>
              <a:rPr lang="en-US" altLang="en-US" dirty="0"/>
              <a:t>are de la Ministerul Sportului.</a:t>
            </a:r>
            <a:endParaRPr lang="en-US" altLang="en-US" dirty="0"/>
          </a:p>
          <a:p>
            <a:pPr defTabSz="914400">
              <a:lnSpc>
                <a:spcPct val="10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</a:t>
            </a:r>
            <a:r>
              <a:rPr lang="" altLang="en-US" dirty="0"/>
              <a:t>Î</a:t>
            </a:r>
            <a:r>
              <a:rPr lang="en-US" altLang="en-US" dirty="0"/>
              <a:t>mbun</a:t>
            </a:r>
            <a:r>
              <a:rPr lang="" altLang="en-US" dirty="0"/>
              <a:t>ă</a:t>
            </a:r>
            <a:r>
              <a:rPr lang="en-US" altLang="en-US" dirty="0"/>
              <a:t>t</a:t>
            </a:r>
            <a:r>
              <a:rPr lang="" altLang="en-US" dirty="0"/>
              <a:t>ăț</a:t>
            </a:r>
            <a:r>
              <a:rPr lang="en-US" altLang="en-US" dirty="0"/>
              <a:t>easc</a:t>
            </a:r>
            <a:r>
              <a:rPr lang="" altLang="en-US" dirty="0"/>
              <a:t>ă</a:t>
            </a:r>
            <a:r>
              <a:rPr lang="en-US" altLang="en-US" dirty="0"/>
              <a:t> performan</a:t>
            </a:r>
            <a:r>
              <a:rPr lang="" altLang="en-US" dirty="0"/>
              <a:t>ț</a:t>
            </a:r>
            <a:r>
              <a:rPr lang="en-US" altLang="en-US" dirty="0"/>
              <a:t>a sportivilor pentru a îndeplini obiectivele de medalii </a:t>
            </a:r>
            <a:r>
              <a:rPr lang="" altLang="en-US" dirty="0"/>
              <a:t>ș</a:t>
            </a:r>
            <a:r>
              <a:rPr lang="en-US" altLang="en-US" dirty="0"/>
              <a:t>i puncte stabilite pentru competi</a:t>
            </a:r>
            <a:r>
              <a:rPr lang="" altLang="en-US" dirty="0"/>
              <a:t>ț</a:t>
            </a:r>
            <a:r>
              <a:rPr lang="en-US" altLang="en-US" dirty="0"/>
              <a:t>iile din acest an.</a:t>
            </a:r>
            <a:endParaRPr lang="en-US" altLang="en-US" dirty="0"/>
          </a:p>
          <a:p>
            <a:pPr defTabSz="914400">
              <a:lnSpc>
                <a:spcPct val="10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</a:t>
            </a:r>
            <a:r>
              <a:rPr lang="" altLang="en-US" dirty="0"/>
              <a:t>Î</a:t>
            </a:r>
            <a:r>
              <a:rPr lang="en-US" altLang="en-US" dirty="0"/>
              <a:t>mbun</a:t>
            </a:r>
            <a:r>
              <a:rPr lang="" altLang="en-US" dirty="0"/>
              <a:t>ă</a:t>
            </a:r>
            <a:r>
              <a:rPr lang="en-US" altLang="en-US" dirty="0"/>
              <a:t>t</a:t>
            </a:r>
            <a:r>
              <a:rPr lang="" altLang="en-US" dirty="0"/>
              <a:t>ăț</a:t>
            </a:r>
            <a:r>
              <a:rPr lang="en-US" altLang="en-US" dirty="0"/>
              <a:t>easc</a:t>
            </a:r>
            <a:r>
              <a:rPr lang="" altLang="en-US" dirty="0"/>
              <a:t>ă</a:t>
            </a:r>
            <a:r>
              <a:rPr lang="en-US" altLang="en-US" dirty="0"/>
              <a:t> cadrul organiza</a:t>
            </a:r>
            <a:r>
              <a:rPr lang="" altLang="en-US" dirty="0"/>
              <a:t>ț</a:t>
            </a:r>
            <a:r>
              <a:rPr lang="en-US" altLang="en-US" dirty="0"/>
              <a:t>ional, tehnic </a:t>
            </a:r>
            <a:r>
              <a:rPr lang="" altLang="en-US" dirty="0"/>
              <a:t>ș</a:t>
            </a:r>
            <a:r>
              <a:rPr lang="en-US" altLang="en-US" dirty="0"/>
              <a:t>i financiar pentru a maximiza poten</a:t>
            </a:r>
            <a:r>
              <a:rPr lang="" altLang="en-US" dirty="0"/>
              <a:t>ț</a:t>
            </a:r>
            <a:r>
              <a:rPr lang="en-US" altLang="en-US" dirty="0"/>
              <a:t>ialul existent.</a:t>
            </a:r>
            <a:endParaRPr lang="en-US" altLang="en-US" dirty="0"/>
          </a:p>
          <a:p>
            <a:pPr defTabSz="914400">
              <a:lnSpc>
                <a:spcPct val="10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Recruteze sportivi promi</a:t>
            </a:r>
            <a:r>
              <a:rPr lang="" altLang="en-US" dirty="0"/>
              <a:t>ță</a:t>
            </a:r>
            <a:r>
              <a:rPr lang="en-US" altLang="en-US" dirty="0"/>
              <a:t>tori cu rezultate excep</a:t>
            </a:r>
            <a:r>
              <a:rPr lang="" altLang="en-US" dirty="0"/>
              <a:t>ț</a:t>
            </a:r>
            <a:r>
              <a:rPr lang="en-US" altLang="en-US" dirty="0"/>
              <a:t>ionale în Loturile Na</a:t>
            </a:r>
            <a:r>
              <a:rPr lang="" altLang="en-US" dirty="0"/>
              <a:t>ț</a:t>
            </a:r>
            <a:r>
              <a:rPr lang="en-US" altLang="en-US" dirty="0"/>
              <a:t>ionale, asigurând în acela</a:t>
            </a:r>
            <a:r>
              <a:rPr lang="" altLang="en-US" dirty="0"/>
              <a:t>ș</a:t>
            </a:r>
            <a:r>
              <a:rPr lang="en-US" altLang="en-US" dirty="0"/>
              <a:t>i timp participarea juniorilor la competi</a:t>
            </a:r>
            <a:r>
              <a:rPr lang="" altLang="en-US" dirty="0"/>
              <a:t>ț</a:t>
            </a:r>
            <a:r>
              <a:rPr lang="en-US" altLang="en-US" dirty="0"/>
              <a:t>ii interna</a:t>
            </a:r>
            <a:r>
              <a:rPr lang="" altLang="en-US" dirty="0"/>
              <a:t>ț</a:t>
            </a:r>
            <a:r>
              <a:rPr lang="en-US" altLang="en-US" dirty="0"/>
              <a:t>ionale oficiale.</a:t>
            </a:r>
            <a:endParaRPr lang="en-US" altLang="en-US" dirty="0"/>
          </a:p>
          <a:p>
            <a:pPr defTabSz="914400">
              <a:lnSpc>
                <a:spcPct val="10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defTabSz="914400">
              <a:lnSpc>
                <a:spcPct val="10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Preg</a:t>
            </a:r>
            <a:r>
              <a:rPr lang="" altLang="en-US" dirty="0"/>
              <a:t>ă</a:t>
            </a:r>
            <a:r>
              <a:rPr lang="en-US" altLang="en-US" dirty="0"/>
              <a:t>teasc</a:t>
            </a:r>
            <a:r>
              <a:rPr lang="" altLang="en-US" dirty="0"/>
              <a:t>ă</a:t>
            </a:r>
            <a:r>
              <a:rPr lang="en-US" altLang="en-US" dirty="0"/>
              <a:t> urgent cel pu</a:t>
            </a:r>
            <a:r>
              <a:rPr lang="" altLang="en-US" dirty="0"/>
              <a:t>ț</a:t>
            </a:r>
            <a:r>
              <a:rPr lang="en-US" altLang="en-US" dirty="0"/>
              <a:t>in 3 pân</a:t>
            </a:r>
            <a:r>
              <a:rPr lang="" altLang="en-US" dirty="0"/>
              <a:t>ă</a:t>
            </a:r>
            <a:r>
              <a:rPr lang="en-US" altLang="en-US" dirty="0"/>
              <a:t> la 5 instructori/antrenori sportivi cu sprijinul </a:t>
            </a:r>
            <a:r>
              <a:rPr lang="" altLang="en-US" dirty="0"/>
              <a:t>Ș</a:t>
            </a:r>
            <a:r>
              <a:rPr lang="en-US" altLang="en-US" dirty="0"/>
              <a:t>colii de Antrenori - CNFPA.</a:t>
            </a:r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VA MULTUMESC!"/>
          <p:cNvSpPr txBox="1">
            <a:spLocks noGrp="1"/>
          </p:cNvSpPr>
          <p:nvPr>
            <p:ph type="ctrTitle" idx="4294967295"/>
          </p:nvPr>
        </p:nvSpPr>
        <p:spPr>
          <a:xfrm>
            <a:off x="649287" y="2627312"/>
            <a:ext cx="9070976" cy="117157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b="1">
                <a:solidFill>
                  <a:srgbClr val="006B6B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defRPr>
            </a:lvl1pPr>
          </a:lstStyle>
          <a:p>
            <a:r>
              <a:rPr lang="en-US" altLang="en-US" dirty="0"/>
              <a:t>MUL</a:t>
            </a:r>
            <a:r>
              <a:rPr lang="" altLang="en-US" dirty="0"/>
              <a:t>Ț</a:t>
            </a:r>
            <a:r>
              <a:rPr lang="en-US" altLang="en-US" dirty="0"/>
              <a:t>UMESC!</a:t>
            </a:r>
            <a:endParaRPr lang="en-US" altLang="en-US" dirty="0"/>
          </a:p>
        </p:txBody>
      </p:sp>
      <p:pic>
        <p:nvPicPr>
          <p:cNvPr id="73" name="image.png" descr="image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7337" y="4829175"/>
            <a:ext cx="2952751" cy="2335213"/>
          </a:xfrm>
          <a:prstGeom prst="rect">
            <a:avLst/>
          </a:prstGeom>
          <a:ln w="12700">
            <a:miter lim="400000"/>
            <a:headEnd/>
            <a:tailEnd/>
          </a:ln>
        </p:spPr>
      </p:pic>
      <p:pic>
        <p:nvPicPr>
          <p:cNvPr id="4" name="Picture 3" descr="FRC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6280" y="238760"/>
            <a:ext cx="2807335" cy="169291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1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xcelență sportivă – difuzarea valorilor României în întreaga lume (finanțare expresă a planului de activitate pentru înalta performanță sportivă)…"/>
          <p:cNvSpPr txBox="1">
            <a:spLocks noGrp="1"/>
          </p:cNvSpPr>
          <p:nvPr>
            <p:ph type="subTitle" idx="4294967295"/>
          </p:nvPr>
        </p:nvSpPr>
        <p:spPr>
          <a:xfrm>
            <a:off x="503237" y="1768475"/>
            <a:ext cx="9067801" cy="4986338"/>
          </a:xfrm>
          <a:prstGeom prst="rect">
            <a:avLst/>
          </a:prstGeom>
        </p:spPr>
        <p:txBody>
          <a:bodyPr>
            <a:normAutofit lnSpcReduction="20000"/>
          </a:bodyPr>
          <a:lstStyle/>
          <a:p>
            <a:pPr algn="just" defTabSz="914400">
              <a:lnSpc>
                <a:spcPct val="8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**Excelen</a:t>
            </a:r>
            <a:r>
              <a:rPr lang="" altLang="en-US" dirty="0"/>
              <a:t>ță</a:t>
            </a:r>
            <a:r>
              <a:rPr lang="en-US" altLang="en-US" dirty="0"/>
              <a:t> Sportiv</a:t>
            </a:r>
            <a:r>
              <a:rPr lang="" altLang="en-US" dirty="0"/>
              <a:t>ă</a:t>
            </a:r>
            <a:r>
              <a:rPr lang="en-US" altLang="en-US" dirty="0"/>
              <a:t>** – Promovarea valorilor României la nivel global printr-un plan de finan</a:t>
            </a:r>
            <a:r>
              <a:rPr lang="" altLang="en-US" dirty="0"/>
              <a:t>ț</a:t>
            </a:r>
            <a:r>
              <a:rPr lang="en-US" altLang="en-US" dirty="0"/>
              <a:t>are dedicat activit</a:t>
            </a:r>
            <a:r>
              <a:rPr lang="" altLang="en-US" dirty="0"/>
              <a:t>ăț</a:t>
            </a:r>
            <a:r>
              <a:rPr lang="en-US" altLang="en-US" dirty="0"/>
              <a:t>ilor sportive de înalt</a:t>
            </a:r>
            <a:r>
              <a:rPr lang="" altLang="en-US" dirty="0"/>
              <a:t>ă</a:t>
            </a:r>
            <a:r>
              <a:rPr lang="en-US" altLang="en-US" dirty="0"/>
              <a:t> performan</a:t>
            </a:r>
            <a:r>
              <a:rPr lang="" altLang="en-US" dirty="0"/>
              <a:t>ță</a:t>
            </a:r>
            <a:r>
              <a:rPr lang="en-US" altLang="en-US" dirty="0"/>
              <a:t>.</a:t>
            </a:r>
            <a:endParaRPr lang="en-US" altLang="en-US" dirty="0"/>
          </a:p>
          <a:p>
            <a:pPr algn="just" defTabSz="914400">
              <a:lnSpc>
                <a:spcPct val="8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algn="just" defTabSz="914400">
              <a:lnSpc>
                <a:spcPct val="8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**Performan</a:t>
            </a:r>
            <a:r>
              <a:rPr lang="" altLang="en-US" dirty="0"/>
              <a:t>ță</a:t>
            </a:r>
            <a:r>
              <a:rPr lang="en-US" altLang="en-US" dirty="0"/>
              <a:t> Sportiv</a:t>
            </a:r>
            <a:r>
              <a:rPr lang="" altLang="en-US" dirty="0"/>
              <a:t>ă</a:t>
            </a:r>
            <a:r>
              <a:rPr lang="en-US" altLang="en-US" dirty="0"/>
              <a:t>** – Promovarea spiritului competitiv </a:t>
            </a:r>
            <a:r>
              <a:rPr lang="" altLang="en-US" dirty="0"/>
              <a:t>ș</a:t>
            </a:r>
            <a:r>
              <a:rPr lang="en-US" altLang="en-US" dirty="0"/>
              <a:t>i a fair-play-ului prin organizarea de competi</a:t>
            </a:r>
            <a:r>
              <a:rPr lang="" altLang="en-US" dirty="0"/>
              <a:t>ț</a:t>
            </a:r>
            <a:r>
              <a:rPr lang="en-US" altLang="en-US" dirty="0"/>
              <a:t>ii na</a:t>
            </a:r>
            <a:r>
              <a:rPr lang="" altLang="en-US" dirty="0"/>
              <a:t>ț</a:t>
            </a:r>
            <a:r>
              <a:rPr lang="en-US" altLang="en-US" dirty="0"/>
              <a:t>ionale care vizeaz</a:t>
            </a:r>
            <a:r>
              <a:rPr lang="" altLang="en-US" dirty="0"/>
              <a:t>ă</a:t>
            </a:r>
            <a:r>
              <a:rPr lang="en-US" altLang="en-US" dirty="0"/>
              <a:t> cre</a:t>
            </a:r>
            <a:r>
              <a:rPr lang="" altLang="en-US" dirty="0"/>
              <a:t>ș</a:t>
            </a:r>
            <a:r>
              <a:rPr lang="en-US" altLang="en-US" dirty="0"/>
              <a:t>terea num</a:t>
            </a:r>
            <a:r>
              <a:rPr lang="" altLang="en-US" dirty="0"/>
              <a:t>ă</a:t>
            </a:r>
            <a:r>
              <a:rPr lang="en-US" altLang="en-US" dirty="0"/>
              <a:t>rului de sportivi de înalt</a:t>
            </a:r>
            <a:r>
              <a:rPr lang="" altLang="en-US" dirty="0"/>
              <a:t>ă</a:t>
            </a:r>
            <a:r>
              <a:rPr lang="en-US" altLang="en-US" dirty="0"/>
              <a:t> performan</a:t>
            </a:r>
            <a:r>
              <a:rPr lang="" altLang="en-US" dirty="0"/>
              <a:t>ță</a:t>
            </a:r>
            <a:r>
              <a:rPr lang="en-US" altLang="en-US" dirty="0"/>
              <a:t>.</a:t>
            </a:r>
            <a:endParaRPr lang="en-US" altLang="en-US" dirty="0"/>
          </a:p>
          <a:p>
            <a:pPr algn="just" defTabSz="914400">
              <a:lnSpc>
                <a:spcPct val="8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algn="just" defTabSz="914400">
              <a:lnSpc>
                <a:spcPct val="8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**Participare Sportiv</a:t>
            </a:r>
            <a:r>
              <a:rPr lang="" altLang="en-US" dirty="0"/>
              <a:t>ă</a:t>
            </a:r>
            <a:r>
              <a:rPr lang="en-US" altLang="en-US" dirty="0"/>
              <a:t>** – Extinderea num</a:t>
            </a:r>
            <a:r>
              <a:rPr lang="" altLang="en-US" dirty="0"/>
              <a:t>ă</a:t>
            </a:r>
            <a:r>
              <a:rPr lang="en-US" altLang="en-US" dirty="0"/>
              <a:t>rului de participan</a:t>
            </a:r>
            <a:r>
              <a:rPr lang="" altLang="en-US" dirty="0"/>
              <a:t>ț</a:t>
            </a:r>
            <a:r>
              <a:rPr lang="en-US" altLang="en-US" dirty="0"/>
              <a:t>i la toate disciplinele sportive prin furnizarea de finan</a:t>
            </a:r>
            <a:r>
              <a:rPr lang="" altLang="en-US" dirty="0"/>
              <a:t>ț</a:t>
            </a:r>
            <a:r>
              <a:rPr lang="en-US" altLang="en-US" dirty="0"/>
              <a:t>are pe baza proiectelor depuse de Federa</a:t>
            </a:r>
            <a:r>
              <a:rPr lang="" altLang="en-US" dirty="0"/>
              <a:t>ț</a:t>
            </a:r>
            <a:r>
              <a:rPr lang="en-US" altLang="en-US" dirty="0"/>
              <a:t>ia Na</a:t>
            </a:r>
            <a:r>
              <a:rPr lang="" altLang="en-US" dirty="0"/>
              <a:t>ț</a:t>
            </a:r>
            <a:r>
              <a:rPr lang="en-US" altLang="en-US" dirty="0"/>
              <a:t>ional</a:t>
            </a:r>
            <a:r>
              <a:rPr lang="" altLang="en-US" dirty="0"/>
              <a:t>ă</a:t>
            </a:r>
            <a:r>
              <a:rPr lang="en-US" altLang="en-US" dirty="0"/>
              <a:t> de Sport (FSN). Aceasta include sprijinirea proiectelor FSN, a cluburilor </a:t>
            </a:r>
            <a:r>
              <a:rPr lang="" altLang="en-US" dirty="0"/>
              <a:t>ș</a:t>
            </a:r>
            <a:r>
              <a:rPr lang="en-US" altLang="en-US" dirty="0"/>
              <a:t>i a organiza</a:t>
            </a:r>
            <a:r>
              <a:rPr lang="" altLang="en-US" dirty="0"/>
              <a:t>ț</a:t>
            </a:r>
            <a:r>
              <a:rPr lang="en-US" altLang="en-US" dirty="0"/>
              <a:t>iilor sportive în rela</a:t>
            </a:r>
            <a:r>
              <a:rPr lang="" altLang="en-US" dirty="0"/>
              <a:t>ț</a:t>
            </a:r>
            <a:r>
              <a:rPr lang="en-US" altLang="en-US" dirty="0"/>
              <a:t>iile lor cu administra</a:t>
            </a:r>
            <a:r>
              <a:rPr lang="" altLang="en-US" dirty="0"/>
              <a:t>ț</a:t>
            </a:r>
            <a:r>
              <a:rPr lang="en-US" altLang="en-US" dirty="0"/>
              <a:t>iile publice locale.</a:t>
            </a:r>
            <a:endParaRPr lang="en-US" altLang="en-US" dirty="0"/>
          </a:p>
          <a:p>
            <a:pPr algn="just" defTabSz="914400">
              <a:lnSpc>
                <a:spcPct val="8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algn="just" defTabSz="914400">
              <a:lnSpc>
                <a:spcPct val="8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**Resurse Umane** – </a:t>
            </a:r>
            <a:r>
              <a:rPr lang="" altLang="en-US" dirty="0"/>
              <a:t>Î</a:t>
            </a:r>
            <a:r>
              <a:rPr lang="en-US" altLang="en-US" dirty="0"/>
              <a:t>mbun</a:t>
            </a:r>
            <a:r>
              <a:rPr lang="" altLang="en-US" dirty="0"/>
              <a:t>ă</a:t>
            </a:r>
            <a:r>
              <a:rPr lang="en-US" altLang="en-US" dirty="0"/>
              <a:t>t</a:t>
            </a:r>
            <a:r>
              <a:rPr lang="" altLang="en-US" dirty="0"/>
              <a:t>ăț</a:t>
            </a:r>
            <a:r>
              <a:rPr lang="en-US" altLang="en-US" dirty="0"/>
              <a:t>irea competen</a:t>
            </a:r>
            <a:r>
              <a:rPr lang="" altLang="en-US" dirty="0"/>
              <a:t>ț</a:t>
            </a:r>
            <a:r>
              <a:rPr lang="en-US" altLang="en-US" dirty="0"/>
              <a:t>elor </a:t>
            </a:r>
            <a:r>
              <a:rPr lang="" altLang="en-US" dirty="0"/>
              <a:t>ș</a:t>
            </a:r>
            <a:r>
              <a:rPr lang="en-US" altLang="en-US" dirty="0"/>
              <a:t>i capacit</a:t>
            </a:r>
            <a:r>
              <a:rPr lang="" altLang="en-US" dirty="0"/>
              <a:t>ăț</a:t>
            </a:r>
            <a:r>
              <a:rPr lang="en-US" altLang="en-US" dirty="0"/>
              <a:t>ilor profesioni</a:t>
            </a:r>
            <a:r>
              <a:rPr lang="" altLang="en-US" dirty="0"/>
              <a:t>ș</a:t>
            </a:r>
            <a:r>
              <a:rPr lang="en-US" altLang="en-US" dirty="0"/>
              <a:t>tilor din domeniu, inclusiv profesori, antrenori, arbitri, cercet</a:t>
            </a:r>
            <a:r>
              <a:rPr lang="" altLang="en-US" dirty="0"/>
              <a:t>ă</a:t>
            </a:r>
            <a:r>
              <a:rPr lang="en-US" altLang="en-US" dirty="0"/>
              <a:t>tori, medici, kinetoterapeu</a:t>
            </a:r>
            <a:r>
              <a:rPr lang="" altLang="en-US" dirty="0"/>
              <a:t>ț</a:t>
            </a:r>
            <a:r>
              <a:rPr lang="en-US" altLang="en-US" dirty="0"/>
              <a:t>i, avoca</a:t>
            </a:r>
            <a:r>
              <a:rPr lang="" altLang="en-US" dirty="0"/>
              <a:t>ț</a:t>
            </a:r>
            <a:r>
              <a:rPr lang="en-US" altLang="en-US" dirty="0"/>
              <a:t>i </a:t>
            </a:r>
            <a:r>
              <a:rPr lang="" altLang="en-US" dirty="0"/>
              <a:t>ș</a:t>
            </a:r>
            <a:r>
              <a:rPr lang="en-US" altLang="en-US" dirty="0"/>
              <a:t>i economi</a:t>
            </a:r>
            <a:r>
              <a:rPr lang="" altLang="en-US" dirty="0"/>
              <a:t>ș</a:t>
            </a:r>
            <a:r>
              <a:rPr lang="en-US" altLang="en-US" dirty="0"/>
              <a:t>ti.</a:t>
            </a:r>
            <a:endParaRPr lang="en-US" altLang="en-US" dirty="0"/>
          </a:p>
          <a:p>
            <a:pPr algn="just" defTabSz="914400">
              <a:lnSpc>
                <a:spcPct val="8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algn="just" defTabSz="914400">
              <a:lnSpc>
                <a:spcPct val="8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**Voluntariat** – Dezvoltarea </a:t>
            </a:r>
            <a:r>
              <a:rPr lang="" altLang="en-US" dirty="0"/>
              <a:t>ș</a:t>
            </a:r>
            <a:r>
              <a:rPr lang="en-US" altLang="en-US" dirty="0"/>
              <a:t>i utilizarea fondurilor europene în conformitate cu o lege cuprinz</a:t>
            </a:r>
            <a:r>
              <a:rPr lang="" altLang="en-US" dirty="0"/>
              <a:t>ă</a:t>
            </a:r>
            <a:r>
              <a:rPr lang="en-US" altLang="en-US" dirty="0"/>
              <a:t>toare a voluntariatului, care se aliniaz</a:t>
            </a:r>
            <a:r>
              <a:rPr lang="" altLang="en-US" dirty="0"/>
              <a:t>ă</a:t>
            </a:r>
            <a:r>
              <a:rPr lang="en-US" altLang="en-US" dirty="0"/>
              <a:t> cu activit</a:t>
            </a:r>
            <a:r>
              <a:rPr lang="" altLang="en-US" dirty="0"/>
              <a:t>ăț</a:t>
            </a:r>
            <a:r>
              <a:rPr lang="en-US" altLang="en-US" dirty="0"/>
              <a:t>ile comunit</a:t>
            </a:r>
            <a:r>
              <a:rPr lang="" altLang="en-US" dirty="0"/>
              <a:t>ăț</a:t>
            </a:r>
            <a:r>
              <a:rPr lang="en-US" altLang="en-US" dirty="0"/>
              <a:t>ii române</a:t>
            </a:r>
            <a:r>
              <a:rPr lang="" altLang="en-US" dirty="0"/>
              <a:t>ș</a:t>
            </a:r>
            <a:r>
              <a:rPr lang="en-US" altLang="en-US" dirty="0"/>
              <a:t>ti. Aceasta implic</a:t>
            </a:r>
            <a:r>
              <a:rPr lang="" altLang="en-US" dirty="0"/>
              <a:t>ă</a:t>
            </a:r>
            <a:r>
              <a:rPr lang="en-US" altLang="en-US" dirty="0"/>
              <a:t> implicarea tinerilor </a:t>
            </a:r>
            <a:r>
              <a:rPr lang="" altLang="en-US" dirty="0"/>
              <a:t>ș</a:t>
            </a:r>
            <a:r>
              <a:rPr lang="en-US" altLang="en-US" dirty="0"/>
              <a:t>i a fo</a:t>
            </a:r>
            <a:r>
              <a:rPr lang="" altLang="en-US" dirty="0"/>
              <a:t>ș</a:t>
            </a:r>
            <a:r>
              <a:rPr lang="en-US" altLang="en-US" dirty="0"/>
              <a:t>tilor sportivi în activit</a:t>
            </a:r>
            <a:r>
              <a:rPr lang="" altLang="en-US" dirty="0"/>
              <a:t>ăț</a:t>
            </a:r>
            <a:r>
              <a:rPr lang="en-US" altLang="en-US" dirty="0"/>
              <a:t>i de voluntariat.</a:t>
            </a:r>
            <a:endParaRPr lang="en-US" altLang="en-US" dirty="0"/>
          </a:p>
        </p:txBody>
      </p:sp>
      <p:sp>
        <p:nvSpPr>
          <p:cNvPr id="24" name="Misiune, VIZIUNE, Obiective"/>
          <p:cNvSpPr txBox="1">
            <a:spLocks noGrp="1"/>
          </p:cNvSpPr>
          <p:nvPr>
            <p:ph type="ctrTitle" idx="4294967295"/>
          </p:nvPr>
        </p:nvSpPr>
        <p:spPr>
          <a:xfrm>
            <a:off x="530859" y="683259"/>
            <a:ext cx="7520942" cy="548641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>
            <a:lvl1pPr algn="l" defTabSz="914400">
              <a:lnSpc>
                <a:spcPct val="100000"/>
              </a:lnSpc>
              <a:defRPr sz="2800" cap="all">
                <a:latin typeface="Franklin Gothic Medium" panose="020B0603020102020204"/>
                <a:ea typeface="Franklin Gothic Medium" panose="020B0603020102020204"/>
                <a:cs typeface="Franklin Gothic Medium" panose="020B0603020102020204"/>
                <a:sym typeface="Franklin Gothic Medium" panose="020B0603020102020204"/>
              </a:defRPr>
            </a:lvl1pPr>
          </a:lstStyle>
          <a:p>
            <a:r>
              <a:rPr lang="en-US" altLang="en-US" dirty="0"/>
              <a:t>Misiune, VIZIUNE, Obiective</a:t>
            </a:r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MISIUNE"/>
          <p:cNvSpPr txBox="1">
            <a:spLocks noGrp="1"/>
          </p:cNvSpPr>
          <p:nvPr>
            <p:ph type="ctrTitle" idx="4294967295"/>
          </p:nvPr>
        </p:nvSpPr>
        <p:spPr>
          <a:xfrm>
            <a:off x="822959" y="759459"/>
            <a:ext cx="7520942" cy="548641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>
            <a:lvl1pPr algn="l" defTabSz="914400">
              <a:lnSpc>
                <a:spcPct val="100000"/>
              </a:lnSpc>
              <a:defRPr sz="2800" cap="all">
                <a:latin typeface="Franklin Gothic Medium" panose="020B0603020102020204"/>
                <a:ea typeface="Franklin Gothic Medium" panose="020B0603020102020204"/>
                <a:cs typeface="Franklin Gothic Medium" panose="020B0603020102020204"/>
                <a:sym typeface="Franklin Gothic Medium" panose="020B0603020102020204"/>
              </a:defRPr>
            </a:lvl1pPr>
          </a:lstStyle>
          <a:p>
            <a:r>
              <a:rPr lang="en-US" altLang="en-US" dirty="0">
                <a:sym typeface="+mn-ea"/>
              </a:rPr>
              <a:t>Misiune</a:t>
            </a:r>
            <a:endParaRPr dirty="0"/>
          </a:p>
        </p:txBody>
      </p:sp>
      <p:sp>
        <p:nvSpPr>
          <p:cNvPr id="27" name="Promovarea jocului de cricket în România, cu ajutorul unor valori precum sportivitatea, spiritul de echipă, leadershipul, angajamentul și, mai presus de orice, fair-play-ul, cu scopul de a aduce un sentiment de realizare și de bucurie participanțil"/>
          <p:cNvSpPr txBox="1">
            <a:spLocks noGrp="1"/>
          </p:cNvSpPr>
          <p:nvPr>
            <p:ph type="subTitle" sz="half" idx="4294967295"/>
          </p:nvPr>
        </p:nvSpPr>
        <p:spPr>
          <a:xfrm>
            <a:off x="822959" y="1988325"/>
            <a:ext cx="7520942" cy="3579850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>
            <a:lvl1pPr defTabSz="914400">
              <a:lnSpc>
                <a:spcPct val="10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lvl1pPr>
          </a:lstStyle>
          <a:p>
            <a:r>
              <a:rPr lang="en-US" altLang="en-US" dirty="0"/>
              <a:t>Ne propunem s</a:t>
            </a:r>
            <a:r>
              <a:rPr lang="" altLang="en-US" dirty="0"/>
              <a:t>ă</a:t>
            </a:r>
            <a:r>
              <a:rPr lang="en-US" altLang="en-US" dirty="0"/>
              <a:t> promov</a:t>
            </a:r>
            <a:r>
              <a:rPr lang="" altLang="en-US" dirty="0"/>
              <a:t>ă</a:t>
            </a:r>
            <a:r>
              <a:rPr lang="en-US" altLang="en-US" dirty="0"/>
              <a:t>m jocul de cricket în România punând accent pe valori precum spiritul sportiv, munca în echip</a:t>
            </a:r>
            <a:r>
              <a:rPr lang="" altLang="en-US" dirty="0"/>
              <a:t>ă</a:t>
            </a:r>
            <a:r>
              <a:rPr lang="en-US" altLang="en-US" dirty="0"/>
              <a:t>, leadershipul, angajamentul </a:t>
            </a:r>
            <a:r>
              <a:rPr lang="" altLang="en-US" dirty="0"/>
              <a:t>ș</a:t>
            </a:r>
            <a:r>
              <a:rPr lang="en-US" altLang="en-US" dirty="0"/>
              <a:t>i, cel mai important, fair-play-ul. Scopul nostru este s</a:t>
            </a:r>
            <a:r>
              <a:rPr lang="" altLang="en-US" dirty="0"/>
              <a:t>ă</a:t>
            </a:r>
            <a:r>
              <a:rPr lang="en-US" altLang="en-US" dirty="0"/>
              <a:t> aducem un sentiment de împlinire </a:t>
            </a:r>
            <a:r>
              <a:rPr lang="" altLang="en-US" dirty="0"/>
              <a:t>ș</a:t>
            </a:r>
            <a:r>
              <a:rPr lang="en-US" altLang="en-US" dirty="0"/>
              <a:t>i bucurie tuturor participan</a:t>
            </a:r>
            <a:r>
              <a:rPr lang="" altLang="en-US" dirty="0"/>
              <a:t>ț</a:t>
            </a:r>
            <a:r>
              <a:rPr lang="en-US" altLang="en-US" dirty="0"/>
              <a:t>ilor - fie c</a:t>
            </a:r>
            <a:r>
              <a:rPr lang="" altLang="en-US" dirty="0"/>
              <a:t>ă</a:t>
            </a:r>
            <a:r>
              <a:rPr lang="en-US" altLang="en-US" dirty="0"/>
              <a:t> sunt b</a:t>
            </a:r>
            <a:r>
              <a:rPr lang="" altLang="en-US" dirty="0"/>
              <a:t>ă</a:t>
            </a:r>
            <a:r>
              <a:rPr lang="en-US" altLang="en-US" dirty="0"/>
              <a:t>ie</a:t>
            </a:r>
            <a:r>
              <a:rPr lang="" altLang="en-US" dirty="0"/>
              <a:t>ț</a:t>
            </a:r>
            <a:r>
              <a:rPr lang="en-US" altLang="en-US" dirty="0"/>
              <a:t>i, fete, b</a:t>
            </a:r>
            <a:r>
              <a:rPr lang="" altLang="en-US" dirty="0"/>
              <a:t>ă</a:t>
            </a:r>
            <a:r>
              <a:rPr lang="en-US" altLang="en-US" dirty="0"/>
              <a:t>rba</a:t>
            </a:r>
            <a:r>
              <a:rPr lang="" altLang="en-US" dirty="0"/>
              <a:t>ț</a:t>
            </a:r>
            <a:r>
              <a:rPr lang="en-US" altLang="en-US" dirty="0"/>
              <a:t>i sau femei - indiferent dac</a:t>
            </a:r>
            <a:r>
              <a:rPr lang="" altLang="en-US" dirty="0"/>
              <a:t>ă</a:t>
            </a:r>
            <a:r>
              <a:rPr lang="en-US" altLang="en-US" dirty="0"/>
              <a:t> joac</a:t>
            </a:r>
            <a:r>
              <a:rPr lang="" altLang="en-US" dirty="0"/>
              <a:t>ă</a:t>
            </a:r>
            <a:r>
              <a:rPr lang="en-US" altLang="en-US" dirty="0"/>
              <a:t> activ acest joc sau pur </a:t>
            </a:r>
            <a:r>
              <a:rPr lang="" altLang="en-US" dirty="0"/>
              <a:t>ș</a:t>
            </a:r>
            <a:r>
              <a:rPr lang="en-US" altLang="en-US" dirty="0"/>
              <a:t>i simplu îl sus</a:t>
            </a:r>
            <a:r>
              <a:rPr lang="" altLang="en-US" dirty="0"/>
              <a:t>ț</a:t>
            </a:r>
            <a:r>
              <a:rPr lang="en-US" altLang="en-US" dirty="0"/>
              <a:t>in cu pasiune.</a:t>
            </a:r>
            <a:endParaRPr lang="en-US" altLang="en-US" dirty="0"/>
          </a:p>
        </p:txBody>
      </p:sp>
      <p:grpSp>
        <p:nvGrpSpPr>
          <p:cNvPr id="30" name="Grupează"/>
          <p:cNvGrpSpPr/>
          <p:nvPr/>
        </p:nvGrpSpPr>
        <p:grpSpPr>
          <a:xfrm>
            <a:off x="779270" y="4503893"/>
            <a:ext cx="3322408" cy="1919873"/>
            <a:chOff x="0" y="0"/>
            <a:chExt cx="3322407" cy="1919871"/>
          </a:xfrm>
        </p:grpSpPr>
        <p:sp>
          <p:nvSpPr>
            <p:cNvPr id="28" name="Dreptunghi rotunjit"/>
            <p:cNvSpPr/>
            <p:nvPr/>
          </p:nvSpPr>
          <p:spPr>
            <a:xfrm>
              <a:off x="0" y="0"/>
              <a:ext cx="3322407" cy="1919871"/>
            </a:xfrm>
            <a:prstGeom prst="roundRect">
              <a:avLst>
                <a:gd name="adj" fmla="val 16667"/>
              </a:avLst>
            </a:prstGeom>
            <a:solidFill>
              <a:srgbClr val="797B7E"/>
            </a:solidFill>
            <a:ln w="254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14400">
                <a:lnSpc>
                  <a:spcPct val="100000"/>
                </a:lnSpc>
                <a:defRPr>
                  <a:latin typeface="Franklin Gothic Book" panose="020B0503020102020204"/>
                  <a:ea typeface="Franklin Gothic Book" panose="020B0503020102020204"/>
                  <a:cs typeface="Franklin Gothic Book" panose="020B0503020102020204"/>
                  <a:sym typeface="Franklin Gothic Book" panose="020B0503020102020204"/>
                </a:defRPr>
              </a:pPr>
            </a:p>
          </p:txBody>
        </p:sp>
        <p:sp>
          <p:nvSpPr>
            <p:cNvPr id="29" name="IMBUNĂTĂȚIREA STĂRII DE SĂNĂTATE A POPULAȚIEI PRIN ACTIVITĂȚI FIZICE"/>
            <p:cNvSpPr txBox="1"/>
            <p:nvPr/>
          </p:nvSpPr>
          <p:spPr>
            <a:xfrm>
              <a:off x="162186" y="339224"/>
              <a:ext cx="2998034" cy="12414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0005" tIns="40005" rIns="40005" bIns="40005" numCol="1" anchor="ctr">
              <a:spAutoFit/>
            </a:bodyPr>
            <a:lstStyle>
              <a:lvl1pPr algn="ctr" defTabSz="933450">
                <a:lnSpc>
                  <a:spcPct val="90000"/>
                </a:lnSpc>
                <a:spcBef>
                  <a:spcPts val="800"/>
                </a:spcBef>
                <a:defRPr sz="2100">
                  <a:solidFill>
                    <a:srgbClr val="FFFFFF"/>
                  </a:solidFill>
                  <a:latin typeface="Geneva"/>
                  <a:ea typeface="Geneva"/>
                  <a:cs typeface="Geneva"/>
                  <a:sym typeface="Geneva"/>
                </a:defRPr>
              </a:lvl1pPr>
            </a:lstStyle>
            <a:p>
              <a:r>
                <a:rPr lang="" altLang="en-US" dirty="0"/>
                <a:t>Î</a:t>
              </a:r>
              <a:r>
                <a:rPr lang="en-US" altLang="en-US" dirty="0"/>
                <a:t>MBUN</a:t>
              </a:r>
              <a:r>
                <a:rPr lang="" altLang="en-US" dirty="0"/>
                <a:t>Ă</a:t>
              </a:r>
              <a:r>
                <a:rPr lang="en-US" altLang="en-US" dirty="0"/>
                <a:t>T</a:t>
              </a:r>
              <a:r>
                <a:rPr lang="" altLang="en-US" dirty="0"/>
                <a:t>ĂȚ</a:t>
              </a:r>
              <a:r>
                <a:rPr lang="en-US" altLang="en-US" dirty="0"/>
                <a:t>IREA S</a:t>
              </a:r>
              <a:r>
                <a:rPr lang="" altLang="en-US" dirty="0"/>
                <a:t>Ă</a:t>
              </a:r>
              <a:r>
                <a:rPr lang="en-US" altLang="en-US" dirty="0"/>
                <a:t>N</a:t>
              </a:r>
              <a:r>
                <a:rPr lang="" altLang="en-US" dirty="0"/>
                <a:t>Ă</a:t>
              </a:r>
              <a:r>
                <a:rPr lang="en-US" altLang="en-US" dirty="0"/>
                <a:t>T</a:t>
              </a:r>
              <a:r>
                <a:rPr lang="" altLang="en-US" dirty="0"/>
                <a:t>ĂȚ</a:t>
              </a:r>
              <a:r>
                <a:rPr lang="en-US" altLang="en-US" dirty="0"/>
                <a:t>II POPULA</a:t>
              </a:r>
              <a:r>
                <a:rPr lang="" altLang="en-US" dirty="0"/>
                <a:t>Ț</a:t>
              </a:r>
              <a:r>
                <a:rPr lang="en-US" altLang="en-US" dirty="0"/>
                <a:t>IEI PRIN ACTIVIT</a:t>
              </a:r>
              <a:r>
                <a:rPr lang="" altLang="en-US" dirty="0"/>
                <a:t>ĂȚ</a:t>
              </a:r>
              <a:r>
                <a:rPr lang="en-US" altLang="en-US" dirty="0"/>
                <a:t>I FIZICE</a:t>
              </a:r>
              <a:endParaRPr lang="en-US" altLang="en-US" dirty="0"/>
            </a:p>
          </p:txBody>
        </p:sp>
      </p:grpSp>
      <p:sp>
        <p:nvSpPr>
          <p:cNvPr id="31" name="Accesul liber în bazele sportive existente;…"/>
          <p:cNvSpPr txBox="1"/>
          <p:nvPr/>
        </p:nvSpPr>
        <p:spPr>
          <a:xfrm>
            <a:off x="4351238" y="4494047"/>
            <a:ext cx="5802605" cy="1476375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/>
          <a:p>
            <a:pPr defTabSz="914400">
              <a:lnSpc>
                <a:spcPct val="100000"/>
              </a:lnSpc>
              <a:defRPr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Asigurarea accesului gratuit la facilit</a:t>
            </a:r>
            <a:r>
              <a:rPr lang="" altLang="en-US" dirty="0"/>
              <a:t>ăț</a:t>
            </a:r>
            <a:r>
              <a:rPr lang="en-US" altLang="en-US" dirty="0"/>
              <a:t>ile sportive existente; dezvoltarea de noi c</a:t>
            </a:r>
            <a:r>
              <a:rPr lang="" altLang="en-US" dirty="0"/>
              <a:t>ă</a:t>
            </a:r>
            <a:r>
              <a:rPr lang="en-US" altLang="en-US" dirty="0"/>
              <a:t>i pentru activitatea fizic</a:t>
            </a:r>
            <a:r>
              <a:rPr lang="" altLang="en-US" dirty="0"/>
              <a:t>ă</a:t>
            </a:r>
            <a:r>
              <a:rPr lang="en-US" altLang="en-US" dirty="0"/>
              <a:t>; încurajarea cet</a:t>
            </a:r>
            <a:r>
              <a:rPr lang="" altLang="en-US" dirty="0"/>
              <a:t>ăț</a:t>
            </a:r>
            <a:r>
              <a:rPr lang="en-US" altLang="en-US" dirty="0"/>
              <a:t>eniei active prin sport; abordarea problemelor legate de supraponderalitate, obezitate </a:t>
            </a:r>
            <a:r>
              <a:rPr lang="" altLang="en-US" dirty="0"/>
              <a:t>ș</a:t>
            </a:r>
            <a:r>
              <a:rPr lang="en-US" altLang="en-US" dirty="0"/>
              <a:t>i boli cronice.</a:t>
            </a:r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Integrare socialĂ prin sport"/>
          <p:cNvSpPr txBox="1">
            <a:spLocks noGrp="1"/>
          </p:cNvSpPr>
          <p:nvPr>
            <p:ph type="ctrTitle" idx="4294967295"/>
          </p:nvPr>
        </p:nvSpPr>
        <p:spPr>
          <a:xfrm>
            <a:off x="822959" y="365759"/>
            <a:ext cx="7520942" cy="548641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>
            <a:lvl1pPr algn="l" defTabSz="914400">
              <a:lnSpc>
                <a:spcPct val="100000"/>
              </a:lnSpc>
              <a:defRPr sz="2800" cap="all">
                <a:latin typeface="Franklin Gothic Medium" panose="020B0603020102020204"/>
                <a:ea typeface="Franklin Gothic Medium" panose="020B0603020102020204"/>
                <a:cs typeface="Franklin Gothic Medium" panose="020B0603020102020204"/>
                <a:sym typeface="Franklin Gothic Medium" panose="020B0603020102020204"/>
              </a:defRPr>
            </a:lvl1pPr>
          </a:lstStyle>
          <a:p>
            <a:r>
              <a:rPr lang="en-US" altLang="en-US" dirty="0"/>
              <a:t>Integrarea social</a:t>
            </a:r>
            <a:r>
              <a:rPr lang="" altLang="en-US" dirty="0"/>
              <a:t>ă</a:t>
            </a:r>
            <a:r>
              <a:rPr lang="en-US" altLang="en-US" dirty="0"/>
              <a:t> prin sport</a:t>
            </a:r>
            <a:endParaRPr lang="en-US" altLang="en-US" dirty="0"/>
          </a:p>
        </p:txBody>
      </p:sp>
      <p:sp>
        <p:nvSpPr>
          <p:cNvPr id="34" name="CONSOLIDAREA ACTIVITĂȚILOR DE PREVENIRE A RASISMULUI ȘI VIOLENȚEI,…"/>
          <p:cNvSpPr txBox="1">
            <a:spLocks noGrp="1"/>
          </p:cNvSpPr>
          <p:nvPr>
            <p:ph type="subTitle" idx="4294967295"/>
          </p:nvPr>
        </p:nvSpPr>
        <p:spPr>
          <a:xfrm>
            <a:off x="721360" y="1437005"/>
            <a:ext cx="8903335" cy="4984750"/>
          </a:xfrm>
          <a:prstGeom prst="rect">
            <a:avLst/>
          </a:prstGeom>
        </p:spPr>
        <p:txBody>
          <a:bodyPr lIns="45719" tIns="45719" rIns="45719" bIns="45719">
            <a:normAutofit lnSpcReduction="10000"/>
          </a:bodyPr>
          <a:lstStyle/>
          <a:p>
            <a:pPr defTabSz="914400">
              <a:lnSpc>
                <a:spcPct val="9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**Consolidarea activit</a:t>
            </a:r>
            <a:r>
              <a:rPr lang="" altLang="en-US" dirty="0"/>
              <a:t>ăț</a:t>
            </a:r>
            <a:r>
              <a:rPr lang="en-US" altLang="en-US" dirty="0"/>
              <a:t>ilor de prevenire a rasismului </a:t>
            </a:r>
            <a:r>
              <a:rPr lang="" altLang="en-US" dirty="0"/>
              <a:t>ș</a:t>
            </a:r>
            <a:r>
              <a:rPr lang="en-US" altLang="en-US" dirty="0"/>
              <a:t>i violen</a:t>
            </a:r>
            <a:r>
              <a:rPr lang="" altLang="en-US" dirty="0"/>
              <a:t>ț</a:t>
            </a:r>
            <a:r>
              <a:rPr lang="en-US" altLang="en-US" dirty="0"/>
              <a:t>ei**</a:t>
            </a: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Combaterea discrimin</a:t>
            </a:r>
            <a:r>
              <a:rPr lang="" altLang="en-US" dirty="0"/>
              <a:t>ă</a:t>
            </a:r>
            <a:r>
              <a:rPr lang="en-US" altLang="en-US" dirty="0"/>
              <a:t>rii sub toate formele.</a:t>
            </a: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Adoptarea modelului sportiv european, care promoveaz</a:t>
            </a:r>
            <a:r>
              <a:rPr lang="" altLang="en-US" dirty="0"/>
              <a:t>ă</a:t>
            </a:r>
            <a:r>
              <a:rPr lang="en-US" altLang="en-US" dirty="0"/>
              <a:t> valorile </a:t>
            </a:r>
            <a:r>
              <a:rPr lang="" altLang="en-US" dirty="0"/>
              <a:t>ș</a:t>
            </a:r>
            <a:r>
              <a:rPr lang="en-US" altLang="en-US" dirty="0"/>
              <a:t>i tradi</a:t>
            </a:r>
            <a:r>
              <a:rPr lang="" altLang="en-US" dirty="0"/>
              <a:t>ț</a:t>
            </a:r>
            <a:r>
              <a:rPr lang="en-US" altLang="en-US" dirty="0"/>
              <a:t>iile sportului, împreun</a:t>
            </a:r>
            <a:r>
              <a:rPr lang="" altLang="en-US" dirty="0"/>
              <a:t>ă</a:t>
            </a:r>
            <a:r>
              <a:rPr lang="en-US" altLang="en-US" dirty="0"/>
              <a:t> cu diversitatea </a:t>
            </a:r>
            <a:r>
              <a:rPr lang="" altLang="en-US" dirty="0"/>
              <a:t>ș</a:t>
            </a:r>
            <a:r>
              <a:rPr lang="en-US" altLang="en-US" dirty="0"/>
              <a:t>i specificitatea structurilor sportive europene.</a:t>
            </a: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Printre p</a:t>
            </a:r>
            <a:r>
              <a:rPr lang="" altLang="en-US" dirty="0"/>
              <a:t>ă</a:t>
            </a:r>
            <a:r>
              <a:rPr lang="en-US" altLang="en-US" dirty="0"/>
              <a:t>r</a:t>
            </a:r>
            <a:r>
              <a:rPr lang="" altLang="en-US" dirty="0"/>
              <a:t>ț</a:t>
            </a:r>
            <a:r>
              <a:rPr lang="en-US" altLang="en-US" dirty="0"/>
              <a:t>ile implicate se num</a:t>
            </a:r>
            <a:r>
              <a:rPr lang="" altLang="en-US" dirty="0"/>
              <a:t>ă</a:t>
            </a:r>
            <a:r>
              <a:rPr lang="en-US" altLang="en-US" dirty="0"/>
              <a:t>r</a:t>
            </a:r>
            <a:r>
              <a:rPr lang="" altLang="en-US" dirty="0"/>
              <a:t>ă</a:t>
            </a:r>
            <a:r>
              <a:rPr lang="en-US" altLang="en-US" dirty="0"/>
              <a:t> cluburi, asocia</a:t>
            </a:r>
            <a:r>
              <a:rPr lang="" altLang="en-US" dirty="0"/>
              <a:t>ț</a:t>
            </a:r>
            <a:r>
              <a:rPr lang="en-US" altLang="en-US" dirty="0"/>
              <a:t>ii, federa</a:t>
            </a:r>
            <a:r>
              <a:rPr lang="" altLang="en-US" dirty="0"/>
              <a:t>ț</a:t>
            </a:r>
            <a:r>
              <a:rPr lang="en-US" altLang="en-US" dirty="0"/>
              <a:t>ii, suporteri, sportivi </a:t>
            </a:r>
            <a:r>
              <a:rPr lang="" altLang="en-US" dirty="0"/>
              <a:t>ș</a:t>
            </a:r>
            <a:r>
              <a:rPr lang="en-US" altLang="en-US" dirty="0"/>
              <a:t>i al</a:t>
            </a:r>
            <a:r>
              <a:rPr lang="" altLang="en-US" dirty="0"/>
              <a:t>ț</a:t>
            </a:r>
            <a:r>
              <a:rPr lang="en-US" altLang="en-US" dirty="0"/>
              <a:t>ii.</a:t>
            </a: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Sublinierea autonomiei organiza</a:t>
            </a:r>
            <a:r>
              <a:rPr lang="" altLang="en-US" dirty="0"/>
              <a:t>ț</a:t>
            </a:r>
            <a:r>
              <a:rPr lang="en-US" altLang="en-US" dirty="0"/>
              <a:t>iilor sportive </a:t>
            </a:r>
            <a:r>
              <a:rPr lang="" altLang="en-US" dirty="0"/>
              <a:t>ș</a:t>
            </a:r>
            <a:r>
              <a:rPr lang="en-US" altLang="en-US" dirty="0"/>
              <a:t>i a structurilor reprezentative. Structura propus</a:t>
            </a:r>
            <a:r>
              <a:rPr lang="" altLang="en-US" dirty="0"/>
              <a:t>ă</a:t>
            </a:r>
            <a:r>
              <a:rPr lang="en-US" altLang="en-US" dirty="0"/>
              <a:t>: o piramid</a:t>
            </a:r>
            <a:r>
              <a:rPr lang="" altLang="en-US" dirty="0"/>
              <a:t>ă</a:t>
            </a:r>
            <a:r>
              <a:rPr lang="en-US" altLang="en-US" dirty="0"/>
              <a:t> de la încep</a:t>
            </a:r>
            <a:r>
              <a:rPr lang="" altLang="en-US" dirty="0"/>
              <a:t>ă</a:t>
            </a:r>
            <a:r>
              <a:rPr lang="en-US" altLang="en-US" dirty="0"/>
              <a:t>tori la niveluri de performan</a:t>
            </a:r>
            <a:r>
              <a:rPr lang="" altLang="en-US" dirty="0"/>
              <a:t>ță</a:t>
            </a:r>
            <a:r>
              <a:rPr lang="en-US" altLang="en-US" dirty="0"/>
              <a:t>, cu organizarea activit</a:t>
            </a:r>
            <a:r>
              <a:rPr lang="" altLang="en-US" dirty="0"/>
              <a:t>ăț</a:t>
            </a:r>
            <a:r>
              <a:rPr lang="en-US" altLang="en-US" dirty="0"/>
              <a:t>ilor sportive la nivel na</a:t>
            </a:r>
            <a:r>
              <a:rPr lang="" altLang="en-US" dirty="0"/>
              <a:t>ț</a:t>
            </a:r>
            <a:r>
              <a:rPr lang="en-US" altLang="en-US" dirty="0"/>
              <a:t>ional.</a:t>
            </a: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Asigurarea mobilit</a:t>
            </a:r>
            <a:r>
              <a:rPr lang="" altLang="en-US" dirty="0"/>
              <a:t>ăț</a:t>
            </a:r>
            <a:r>
              <a:rPr lang="en-US" altLang="en-US" dirty="0"/>
              <a:t>ii sportivilor prin oferirea de </a:t>
            </a:r>
            <a:r>
              <a:rPr lang="" altLang="en-US" dirty="0"/>
              <a:t>ș</a:t>
            </a:r>
            <a:r>
              <a:rPr lang="en-US" altLang="en-US" dirty="0"/>
              <a:t>anse egale </a:t>
            </a:r>
            <a:r>
              <a:rPr lang="" altLang="en-US" dirty="0"/>
              <a:t>ș</a:t>
            </a:r>
            <a:r>
              <a:rPr lang="en-US" altLang="en-US" dirty="0"/>
              <a:t>i facilitarea transferului sportivilor între diferite organiza</a:t>
            </a:r>
            <a:r>
              <a:rPr lang="" altLang="en-US" dirty="0"/>
              <a:t>ț</a:t>
            </a:r>
            <a:r>
              <a:rPr lang="en-US" altLang="en-US" dirty="0"/>
              <a:t>ii.</a:t>
            </a: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18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Protejarea minorilor </a:t>
            </a:r>
            <a:r>
              <a:rPr lang="" altLang="en-US" dirty="0"/>
              <a:t>ș</a:t>
            </a:r>
            <a:r>
              <a:rPr lang="en-US" altLang="en-US" dirty="0"/>
              <a:t>i abordarea problemelor precum corup</a:t>
            </a:r>
            <a:r>
              <a:rPr lang="" altLang="en-US" dirty="0"/>
              <a:t>ț</a:t>
            </a:r>
            <a:r>
              <a:rPr lang="en-US" altLang="en-US" dirty="0"/>
              <a:t>ia </a:t>
            </a:r>
            <a:r>
              <a:rPr lang="" altLang="en-US" dirty="0"/>
              <a:t>ș</a:t>
            </a:r>
            <a:r>
              <a:rPr lang="en-US" altLang="en-US" dirty="0"/>
              <a:t>i sp</a:t>
            </a:r>
            <a:r>
              <a:rPr lang="" altLang="en-US" dirty="0"/>
              <a:t>ă</a:t>
            </a:r>
            <a:r>
              <a:rPr lang="en-US" altLang="en-US" dirty="0"/>
              <a:t>larea de bani, promovând în acela</a:t>
            </a:r>
            <a:r>
              <a:rPr lang="" altLang="en-US" dirty="0"/>
              <a:t>ș</a:t>
            </a:r>
            <a:r>
              <a:rPr lang="en-US" altLang="en-US" dirty="0"/>
              <a:t>i timp parteneriate între sectorul public </a:t>
            </a:r>
            <a:r>
              <a:rPr lang="" altLang="en-US" dirty="0"/>
              <a:t>ș</a:t>
            </a:r>
            <a:r>
              <a:rPr lang="en-US" altLang="en-US" dirty="0"/>
              <a:t>i cel privat.</a:t>
            </a:r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TRATEGIE DE DEZVOLTARE"/>
          <p:cNvSpPr txBox="1">
            <a:spLocks noGrp="1"/>
          </p:cNvSpPr>
          <p:nvPr>
            <p:ph type="ctrTitle" idx="4294967295"/>
          </p:nvPr>
        </p:nvSpPr>
        <p:spPr>
          <a:xfrm>
            <a:off x="822959" y="365759"/>
            <a:ext cx="7520942" cy="548641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>
            <a:lvl1pPr algn="l" defTabSz="914400">
              <a:lnSpc>
                <a:spcPct val="100000"/>
              </a:lnSpc>
              <a:defRPr sz="2800" cap="all">
                <a:latin typeface="Franklin Gothic Medium" panose="020B0603020102020204"/>
                <a:ea typeface="Franklin Gothic Medium" panose="020B0603020102020204"/>
                <a:cs typeface="Franklin Gothic Medium" panose="020B0603020102020204"/>
                <a:sym typeface="Franklin Gothic Medium" panose="020B0603020102020204"/>
              </a:defRPr>
            </a:lvl1pPr>
          </a:lstStyle>
          <a:p>
            <a:r>
              <a:t>STRATEGIE DE DEZVOLTARE</a:t>
            </a:r>
          </a:p>
        </p:txBody>
      </p:sp>
      <p:pic>
        <p:nvPicPr>
          <p:cNvPr id="37" name="image3.tif" descr="image3.tif"/>
          <p:cNvPicPr>
            <a:picLocks noChangeAspect="1"/>
          </p:cNvPicPr>
          <p:nvPr/>
        </p:nvPicPr>
        <p:blipFill>
          <a:blip r:embed="rId1"/>
          <a:srcRect t="16614" b="16614"/>
          <a:stretch>
            <a:fillRect/>
          </a:stretch>
        </p:blipFill>
        <p:spPr>
          <a:xfrm>
            <a:off x="-805899" y="1981382"/>
            <a:ext cx="11242736" cy="5351366"/>
          </a:xfrm>
          <a:prstGeom prst="rect">
            <a:avLst/>
          </a:prstGeom>
          <a:ln w="12700">
            <a:miter lim="4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ROGRAMUL PENTRU DEZVOLTAREA JUNIORILOR"/>
          <p:cNvSpPr txBox="1">
            <a:spLocks noGrp="1"/>
          </p:cNvSpPr>
          <p:nvPr>
            <p:ph type="ctrTitle" idx="4294967295"/>
          </p:nvPr>
        </p:nvSpPr>
        <p:spPr>
          <a:xfrm>
            <a:off x="416559" y="266118"/>
            <a:ext cx="7520942" cy="737182"/>
          </a:xfrm>
          <a:prstGeom prst="rect">
            <a:avLst/>
          </a:prstGeom>
        </p:spPr>
        <p:txBody>
          <a:bodyPr lIns="45719" tIns="45719" rIns="45719" bIns="45719">
            <a:normAutofit fontScale="90000"/>
          </a:bodyPr>
          <a:lstStyle>
            <a:lvl1pPr algn="l" defTabSz="777240">
              <a:lnSpc>
                <a:spcPct val="100000"/>
              </a:lnSpc>
              <a:defRPr sz="2380" cap="all">
                <a:latin typeface="Franklin Gothic Medium" panose="020B0603020102020204"/>
                <a:ea typeface="Franklin Gothic Medium" panose="020B0603020102020204"/>
                <a:cs typeface="Franklin Gothic Medium" panose="020B0603020102020204"/>
                <a:sym typeface="Franklin Gothic Medium" panose="020B0603020102020204"/>
              </a:defRPr>
            </a:lvl1pPr>
          </a:lstStyle>
          <a:p>
            <a:r>
              <a:rPr lang="en-US" dirty="0"/>
              <a:t>
</a:t>
            </a:r>
            <a:r>
              <a:rPr lang="en-US" altLang="en-US" dirty="0"/>
              <a:t>PROGRAMUL PENTRU DEZVOLTAREA JUNIORILOR</a:t>
            </a:r>
            <a:endParaRPr lang="en-US" altLang="en-US" dirty="0"/>
          </a:p>
        </p:txBody>
      </p:sp>
      <p:sp>
        <p:nvSpPr>
          <p:cNvPr id="40" name="Cel mai important program pentru dezvoltarea cricketului de performanță în România este adresat juniorilor, care vor alcătui baza de selecție pentru viitorii performeri într- un sport aflat încă în faza de laborator în țara noastră. De aceea"/>
          <p:cNvSpPr txBox="1">
            <a:spLocks noGrp="1"/>
          </p:cNvSpPr>
          <p:nvPr>
            <p:ph type="subTitle" idx="4294967295"/>
          </p:nvPr>
        </p:nvSpPr>
        <p:spPr>
          <a:xfrm>
            <a:off x="416560" y="1350010"/>
            <a:ext cx="9608185" cy="5384800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sz="1200" b="1" dirty="0"/>
              <a:t>Cel mai important program pentru dezvoltarea cricketului de performan</a:t>
            </a:r>
            <a:r>
              <a:rPr lang="" altLang="en-US" sz="1200" b="1" dirty="0"/>
              <a:t>ță</a:t>
            </a:r>
            <a:r>
              <a:rPr lang="en-US" altLang="en-US" sz="1200" b="1" dirty="0"/>
              <a:t> în România se concentreaz</a:t>
            </a:r>
            <a:r>
              <a:rPr lang="" altLang="en-US" sz="1200" b="1" dirty="0"/>
              <a:t>ă</a:t>
            </a:r>
            <a:r>
              <a:rPr lang="en-US" altLang="en-US" sz="1200" b="1" dirty="0"/>
              <a:t> pe juniori, care vor servi drept baz</a:t>
            </a:r>
            <a:r>
              <a:rPr lang="" altLang="en-US" sz="1200" b="1" dirty="0"/>
              <a:t>ă</a:t>
            </a:r>
            <a:r>
              <a:rPr lang="en-US" altLang="en-US" sz="1200" b="1" dirty="0"/>
              <a:t> pentru viitoarele talente într-un sport aflat înc</a:t>
            </a:r>
            <a:r>
              <a:rPr lang="" altLang="en-US" sz="1200" b="1" dirty="0"/>
              <a:t>ă</a:t>
            </a:r>
            <a:r>
              <a:rPr lang="en-US" altLang="en-US" sz="1200" b="1" dirty="0"/>
              <a:t> în plin</a:t>
            </a:r>
            <a:r>
              <a:rPr lang="" altLang="en-US" sz="1200" b="1" dirty="0"/>
              <a:t>ă</a:t>
            </a:r>
            <a:r>
              <a:rPr lang="en-US" altLang="en-US" sz="1200" b="1" dirty="0"/>
              <a:t> dezvoltare în </a:t>
            </a:r>
            <a:r>
              <a:rPr lang="" altLang="en-US" sz="1200" b="1" dirty="0"/>
              <a:t>ț</a:t>
            </a:r>
            <a:r>
              <a:rPr lang="en-US" altLang="en-US" sz="1200" b="1" dirty="0"/>
              <a:t>ara noastr</a:t>
            </a:r>
            <a:r>
              <a:rPr lang="" altLang="en-US" sz="1200" b="1" dirty="0"/>
              <a:t>ă</a:t>
            </a:r>
            <a:r>
              <a:rPr lang="en-US" altLang="en-US" sz="1200" b="1" dirty="0"/>
              <a:t>. Prin urmare, antrenamentul pentru juniori se va desf</a:t>
            </a:r>
            <a:r>
              <a:rPr lang="" altLang="en-US" sz="1200" b="1" dirty="0"/>
              <a:t>ăș</a:t>
            </a:r>
            <a:r>
              <a:rPr lang="en-US" altLang="en-US" sz="1200" b="1" dirty="0"/>
              <a:t>ura la diferite niveluri, fiecare cu obiective specifice care vizeaz</a:t>
            </a:r>
            <a:r>
              <a:rPr lang="" altLang="en-US" sz="1200" b="1" dirty="0"/>
              <a:t>ă</a:t>
            </a:r>
            <a:r>
              <a:rPr lang="en-US" altLang="en-US" sz="1200" b="1" dirty="0"/>
              <a:t> formarea unor juc</a:t>
            </a:r>
            <a:r>
              <a:rPr lang="" altLang="en-US" sz="1200" b="1" dirty="0"/>
              <a:t>ă</a:t>
            </a:r>
            <a:r>
              <a:rPr lang="en-US" altLang="en-US" sz="1200" b="1" dirty="0"/>
              <a:t>tori de cricket califica</a:t>
            </a:r>
            <a:r>
              <a:rPr lang="" altLang="en-US" sz="1200" b="1" dirty="0"/>
              <a:t>ț</a:t>
            </a:r>
            <a:r>
              <a:rPr lang="en-US" altLang="en-US" sz="1200" b="1" dirty="0"/>
              <a:t>i.</a:t>
            </a: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sz="1200" b="1" dirty="0"/>
              <a:t>**Strategie </a:t>
            </a:r>
            <a:r>
              <a:rPr lang="" altLang="en-US" sz="1200" b="1" dirty="0"/>
              <a:t>ș</a:t>
            </a:r>
            <a:r>
              <a:rPr lang="en-US" altLang="en-US" sz="1200" b="1" dirty="0"/>
              <a:t>i Dezvoltare 2022-2026:**</a:t>
            </a: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sz="1200" b="1" dirty="0"/>
              <a:t>- **Nivelul de Preg</a:t>
            </a:r>
            <a:r>
              <a:rPr lang="" altLang="en-US" sz="1200" b="1" dirty="0"/>
              <a:t>ă</a:t>
            </a:r>
            <a:r>
              <a:rPr lang="en-US" altLang="en-US" sz="1200" b="1" dirty="0"/>
              <a:t>tire Fizic</a:t>
            </a:r>
            <a:r>
              <a:rPr lang="" altLang="en-US" sz="1200" b="1" dirty="0"/>
              <a:t>ă</a:t>
            </a:r>
            <a:r>
              <a:rPr lang="en-US" altLang="en-US" sz="1200" b="1" dirty="0"/>
              <a:t>**</a:t>
            </a: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sz="1200" b="1" dirty="0"/>
              <a:t>- **Dobândirea Abilit</a:t>
            </a:r>
            <a:r>
              <a:rPr lang="" altLang="en-US" sz="1200" b="1" dirty="0"/>
              <a:t>ăț</a:t>
            </a:r>
            <a:r>
              <a:rPr lang="en-US" altLang="en-US" sz="1200" b="1" dirty="0"/>
              <a:t>ilor Mentale**</a:t>
            </a: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sz="1200" b="1" dirty="0"/>
              <a:t>- **Echipe Na</a:t>
            </a:r>
            <a:r>
              <a:rPr lang="" altLang="en-US" sz="1200" b="1" dirty="0"/>
              <a:t>ț</a:t>
            </a:r>
            <a:r>
              <a:rPr lang="en-US" altLang="en-US" sz="1200" b="1" dirty="0"/>
              <a:t>ionale**</a:t>
            </a: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sz="1200" b="1" dirty="0"/>
              <a:t>Aplicarea tuturor cuno</a:t>
            </a:r>
            <a:r>
              <a:rPr lang="" altLang="en-US" sz="1200" b="1" dirty="0"/>
              <a:t>ș</a:t>
            </a:r>
            <a:r>
              <a:rPr lang="en-US" altLang="en-US" sz="1200" b="1" dirty="0"/>
              <a:t>tin</a:t>
            </a:r>
            <a:r>
              <a:rPr lang="" altLang="en-US" sz="1200" b="1" dirty="0"/>
              <a:t>ț</a:t>
            </a:r>
            <a:r>
              <a:rPr lang="en-US" altLang="en-US" sz="1200" b="1" dirty="0"/>
              <a:t>elor în practica cricketului la nivel înalt </a:t>
            </a:r>
            <a:r>
              <a:rPr lang="" altLang="en-US" sz="1200" b="1" dirty="0"/>
              <a:t>ș</a:t>
            </a:r>
            <a:r>
              <a:rPr lang="en-US" altLang="en-US" sz="1200" b="1" dirty="0"/>
              <a:t>i antrenarea genera</a:t>
            </a:r>
            <a:r>
              <a:rPr lang="" altLang="en-US" sz="1200" b="1" dirty="0"/>
              <a:t>ț</a:t>
            </a:r>
            <a:r>
              <a:rPr lang="en-US" altLang="en-US" sz="1200" b="1" dirty="0"/>
              <a:t>iilor viitoare.</a:t>
            </a: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sz="1200" b="1" dirty="0"/>
              <a:t>- **Valori Totale </a:t>
            </a:r>
            <a:r>
              <a:rPr lang="" altLang="en-US" sz="1200" b="1" dirty="0"/>
              <a:t>ș</a:t>
            </a:r>
            <a:r>
              <a:rPr lang="en-US" altLang="en-US" sz="1200" b="1" dirty="0"/>
              <a:t>i Performan</a:t>
            </a:r>
            <a:r>
              <a:rPr lang="" altLang="en-US" sz="1200" b="1" dirty="0"/>
              <a:t>ță</a:t>
            </a:r>
            <a:r>
              <a:rPr lang="en-US" altLang="en-US" sz="1200" b="1" dirty="0"/>
              <a:t>**</a:t>
            </a: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sz="1200" b="1" dirty="0"/>
              <a:t>Aplica</a:t>
            </a:r>
            <a:r>
              <a:rPr lang="" altLang="en-US" sz="1200" b="1" dirty="0"/>
              <a:t>ț</a:t>
            </a:r>
            <a:r>
              <a:rPr lang="en-US" altLang="en-US" sz="1200" b="1" dirty="0"/>
              <a:t>ii strategice </a:t>
            </a:r>
            <a:r>
              <a:rPr lang="" altLang="en-US" sz="1200" b="1" dirty="0"/>
              <a:t>ș</a:t>
            </a:r>
            <a:r>
              <a:rPr lang="en-US" altLang="en-US" sz="1200" b="1" dirty="0"/>
              <a:t>i practice, împreun</a:t>
            </a:r>
            <a:r>
              <a:rPr lang="" altLang="en-US" sz="1200" b="1" dirty="0"/>
              <a:t>ă</a:t>
            </a:r>
            <a:r>
              <a:rPr lang="en-US" altLang="en-US" sz="1200" b="1" dirty="0"/>
              <a:t> cu o în</a:t>
            </a:r>
            <a:r>
              <a:rPr lang="" altLang="en-US" sz="1200" b="1" dirty="0"/>
              <a:t>ț</a:t>
            </a:r>
            <a:r>
              <a:rPr lang="en-US" altLang="en-US" sz="1200" b="1" dirty="0"/>
              <a:t>elegere a leadershipului.</a:t>
            </a: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sz="1200" b="1" dirty="0"/>
              <a:t>- **Sistemul General de Valori**</a:t>
            </a: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sz="1200" b="1" dirty="0"/>
              <a:t>Accent pe gândirea strategic</a:t>
            </a:r>
            <a:r>
              <a:rPr lang="" altLang="en-US" sz="1200" b="1" dirty="0"/>
              <a:t>ă</a:t>
            </a:r>
            <a:r>
              <a:rPr lang="en-US" altLang="en-US" sz="1200" b="1" dirty="0"/>
              <a:t> </a:t>
            </a:r>
            <a:r>
              <a:rPr lang="" altLang="en-US" sz="1200" b="1" dirty="0"/>
              <a:t>ș</a:t>
            </a:r>
            <a:r>
              <a:rPr lang="en-US" altLang="en-US" sz="1200" b="1" dirty="0"/>
              <a:t>i motiva</a:t>
            </a:r>
            <a:r>
              <a:rPr lang="" altLang="en-US" sz="1200" b="1" dirty="0"/>
              <a:t>ț</a:t>
            </a:r>
            <a:r>
              <a:rPr lang="en-US" altLang="en-US" sz="1200" b="1" dirty="0"/>
              <a:t>ia pentru preg</a:t>
            </a:r>
            <a:r>
              <a:rPr lang="" altLang="en-US" sz="1200" b="1" dirty="0"/>
              <a:t>ă</a:t>
            </a:r>
            <a:r>
              <a:rPr lang="en-US" altLang="en-US" sz="1200" b="1" dirty="0"/>
              <a:t>tire.</a:t>
            </a: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sz="1200" b="1" dirty="0"/>
              <a:t>- **Programul de Migrare KWIK Cricket c</a:t>
            </a:r>
            <a:r>
              <a:rPr lang="" altLang="en-US" sz="1200" b="1" dirty="0"/>
              <a:t>ă</a:t>
            </a:r>
            <a:r>
              <a:rPr lang="en-US" altLang="en-US" sz="1200" b="1" dirty="0"/>
              <a:t>tre </a:t>
            </a:r>
            <a:r>
              <a:rPr lang="" altLang="en-US" sz="1200" b="1" dirty="0"/>
              <a:t>Ș</a:t>
            </a:r>
            <a:r>
              <a:rPr lang="en-US" altLang="en-US" sz="1200" b="1" dirty="0"/>
              <a:t>coli (I </a:t>
            </a:r>
            <a:r>
              <a:rPr lang="" altLang="en-US" sz="1200" b="1" dirty="0"/>
              <a:t>ș</a:t>
            </a:r>
            <a:r>
              <a:rPr lang="en-US" altLang="en-US" sz="1200" b="1" dirty="0"/>
              <a:t>i II)**</a:t>
            </a: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sz="1200" b="1" dirty="0"/>
              <a:t>Accent pe munca în echip</a:t>
            </a:r>
            <a:r>
              <a:rPr lang="" altLang="en-US" sz="1200" b="1" dirty="0"/>
              <a:t>ă</a:t>
            </a:r>
            <a:r>
              <a:rPr lang="en-US" altLang="en-US" sz="1200" b="1" dirty="0"/>
              <a:t>, spirit sportiv </a:t>
            </a:r>
            <a:r>
              <a:rPr lang="" altLang="en-US" sz="1200" b="1" dirty="0"/>
              <a:t>ș</a:t>
            </a:r>
            <a:r>
              <a:rPr lang="en-US" altLang="en-US" sz="1200" b="1" dirty="0"/>
              <a:t>i gândire tactic</a:t>
            </a:r>
            <a:r>
              <a:rPr lang="" altLang="en-US" sz="1200" b="1" dirty="0"/>
              <a:t>ă</a:t>
            </a:r>
            <a:r>
              <a:rPr lang="en-US" altLang="en-US" sz="1200" b="1" dirty="0"/>
              <a:t>.</a:t>
            </a: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sz="1200" b="1" dirty="0"/>
              <a:t>- **Popularizare, Selec</a:t>
            </a:r>
            <a:r>
              <a:rPr lang="" altLang="en-US" sz="1200" b="1" dirty="0"/>
              <a:t>ț</a:t>
            </a:r>
            <a:r>
              <a:rPr lang="en-US" altLang="en-US" sz="1200" b="1" dirty="0"/>
              <a:t>ie </a:t>
            </a:r>
            <a:r>
              <a:rPr lang="" altLang="en-US" sz="1200" b="1" dirty="0"/>
              <a:t>ș</a:t>
            </a:r>
            <a:r>
              <a:rPr lang="en-US" altLang="en-US" sz="1200" b="1" dirty="0"/>
              <a:t>i Ini</a:t>
            </a:r>
            <a:r>
              <a:rPr lang="" altLang="en-US" sz="1200" b="1" dirty="0"/>
              <a:t>ț</a:t>
            </a:r>
            <a:r>
              <a:rPr lang="en-US" altLang="en-US" sz="1200" b="1" dirty="0"/>
              <a:t>iere**</a:t>
            </a:r>
            <a:endParaRPr lang="en-US" altLang="en-US" sz="1200" b="1" dirty="0"/>
          </a:p>
          <a:p>
            <a:pPr marL="219710" indent="-219710" defTabSz="585470">
              <a:lnSpc>
                <a:spcPct val="80000"/>
              </a:lnSpc>
              <a:spcBef>
                <a:spcPts val="500"/>
              </a:spcBef>
              <a:defRPr sz="192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sz="1200" b="1" dirty="0"/>
              <a:t>Promovarea sportului, selectarea participan</a:t>
            </a:r>
            <a:r>
              <a:rPr lang="" altLang="en-US" sz="1200" b="1" dirty="0"/>
              <a:t>ț</a:t>
            </a:r>
            <a:r>
              <a:rPr lang="en-US" altLang="en-US" sz="1200" b="1" dirty="0"/>
              <a:t>ilor </a:t>
            </a:r>
            <a:r>
              <a:rPr lang="" altLang="en-US" sz="1200" b="1" dirty="0"/>
              <a:t>ș</a:t>
            </a:r>
            <a:r>
              <a:rPr lang="en-US" altLang="en-US" sz="1200" b="1" dirty="0"/>
              <a:t>i introducerea noilor veni</a:t>
            </a:r>
            <a:r>
              <a:rPr lang="" altLang="en-US" sz="1200" b="1" dirty="0"/>
              <a:t>ț</a:t>
            </a:r>
            <a:r>
              <a:rPr lang="en-US" altLang="en-US" sz="1200" b="1" dirty="0"/>
              <a:t>i în cricket.</a:t>
            </a:r>
            <a:endParaRPr lang="en-US" altLang="en-US" sz="12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DIRECTII DE DEZVOLTARE"/>
          <p:cNvSpPr txBox="1">
            <a:spLocks noGrp="1"/>
          </p:cNvSpPr>
          <p:nvPr>
            <p:ph type="ctrTitle" idx="4294967295"/>
          </p:nvPr>
        </p:nvSpPr>
        <p:spPr>
          <a:xfrm>
            <a:off x="822959" y="365759"/>
            <a:ext cx="7520942" cy="548641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>
            <a:lvl1pPr algn="l" defTabSz="914400">
              <a:lnSpc>
                <a:spcPct val="100000"/>
              </a:lnSpc>
              <a:defRPr sz="2800" cap="all">
                <a:latin typeface="Franklin Gothic Medium" panose="020B0603020102020204"/>
                <a:ea typeface="Franklin Gothic Medium" panose="020B0603020102020204"/>
                <a:cs typeface="Franklin Gothic Medium" panose="020B0603020102020204"/>
                <a:sym typeface="Franklin Gothic Medium" panose="020B0603020102020204"/>
              </a:defRPr>
            </a:lvl1pPr>
          </a:lstStyle>
          <a:p>
            <a:r>
              <a:t>DIRECTII DE DEZVOLTARE</a:t>
            </a:r>
          </a:p>
        </p:txBody>
      </p:sp>
      <p:sp>
        <p:nvSpPr>
          <p:cNvPr id="43" name="SPORIREA NUMARULUI DE STRUCTURI SPORTIVE IN FUNCTIE DE ARIA GEOGRAFICA SI CLIMATERICA…"/>
          <p:cNvSpPr txBox="1">
            <a:spLocks noGrp="1"/>
          </p:cNvSpPr>
          <p:nvPr>
            <p:ph type="subTitle" idx="4294967295"/>
          </p:nvPr>
        </p:nvSpPr>
        <p:spPr>
          <a:xfrm>
            <a:off x="168202" y="2065827"/>
            <a:ext cx="9734696" cy="4553882"/>
          </a:xfrm>
          <a:prstGeom prst="rect">
            <a:avLst/>
          </a:prstGeom>
        </p:spPr>
        <p:txBody>
          <a:bodyPr lIns="45719" tIns="45719" rIns="45719" bIns="45719">
            <a:normAutofit fontScale="70000"/>
          </a:bodyPr>
          <a:lstStyle/>
          <a:p>
            <a:pPr marL="342900" indent="-342900" defTabSz="914400">
              <a:lnSpc>
                <a:spcPct val="9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 Cre</a:t>
            </a:r>
            <a:r>
              <a:rPr lang="" altLang="en-US" dirty="0"/>
              <a:t>ș</a:t>
            </a:r>
            <a:r>
              <a:rPr lang="en-US" altLang="en-US" dirty="0"/>
              <a:t>terea num</a:t>
            </a:r>
            <a:r>
              <a:rPr lang="" altLang="en-US" dirty="0"/>
              <a:t>ă</a:t>
            </a:r>
            <a:r>
              <a:rPr lang="en-US" altLang="en-US" dirty="0"/>
              <a:t>rului de facilit</a:t>
            </a:r>
            <a:r>
              <a:rPr lang="" altLang="en-US" dirty="0"/>
              <a:t>ăț</a:t>
            </a:r>
            <a:r>
              <a:rPr lang="en-US" altLang="en-US" dirty="0"/>
              <a:t>i sportive pe baza unor considera</a:t>
            </a:r>
            <a:r>
              <a:rPr lang="" altLang="en-US" dirty="0"/>
              <a:t>ț</a:t>
            </a:r>
            <a:r>
              <a:rPr lang="en-US" altLang="en-US" dirty="0"/>
              <a:t>ii geografice </a:t>
            </a:r>
            <a:r>
              <a:rPr lang="" altLang="en-US" dirty="0"/>
              <a:t>ș</a:t>
            </a:r>
            <a:r>
              <a:rPr lang="en-US" altLang="en-US" dirty="0"/>
              <a:t>i climatice.</a:t>
            </a:r>
            <a:endParaRPr lang="en-US" altLang="en-US" dirty="0"/>
          </a:p>
          <a:p>
            <a:pPr marL="342900" indent="-342900" defTabSz="914400">
              <a:lnSpc>
                <a:spcPct val="9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marL="342900" indent="-342900" defTabSz="914400">
              <a:lnSpc>
                <a:spcPct val="9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 Stimularea particip</a:t>
            </a:r>
            <a:r>
              <a:rPr lang="" altLang="en-US" dirty="0"/>
              <a:t>ă</a:t>
            </a:r>
            <a:r>
              <a:rPr lang="en-US" altLang="en-US" dirty="0"/>
              <a:t>rii sportivilor la competi</a:t>
            </a:r>
            <a:r>
              <a:rPr lang="" altLang="en-US" dirty="0"/>
              <a:t>ț</a:t>
            </a:r>
            <a:r>
              <a:rPr lang="en-US" altLang="en-US" dirty="0"/>
              <a:t>iile sportive na</a:t>
            </a:r>
            <a:r>
              <a:rPr lang="" altLang="en-US" dirty="0"/>
              <a:t>ț</a:t>
            </a:r>
            <a:r>
              <a:rPr lang="en-US" altLang="en-US" dirty="0"/>
              <a:t>ionale.</a:t>
            </a:r>
            <a:endParaRPr lang="en-US" altLang="en-US" dirty="0"/>
          </a:p>
          <a:p>
            <a:pPr marL="342900" indent="-342900" defTabSz="914400">
              <a:lnSpc>
                <a:spcPct val="9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marL="342900" indent="-342900" defTabSz="914400">
              <a:lnSpc>
                <a:spcPct val="9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 Extinderea num</a:t>
            </a:r>
            <a:r>
              <a:rPr lang="" altLang="en-US" dirty="0"/>
              <a:t>ă</a:t>
            </a:r>
            <a:r>
              <a:rPr lang="en-US" altLang="en-US" dirty="0"/>
              <a:t>rului de competi</a:t>
            </a:r>
            <a:r>
              <a:rPr lang="" altLang="en-US" dirty="0"/>
              <a:t>ț</a:t>
            </a:r>
            <a:r>
              <a:rPr lang="en-US" altLang="en-US" dirty="0"/>
              <a:t>ii sportive na</a:t>
            </a:r>
            <a:r>
              <a:rPr lang="" altLang="en-US" dirty="0"/>
              <a:t>ț</a:t>
            </a:r>
            <a:r>
              <a:rPr lang="en-US" altLang="en-US" dirty="0"/>
              <a:t>ionale pe categorii de vârst</a:t>
            </a:r>
            <a:r>
              <a:rPr lang="" altLang="en-US" dirty="0"/>
              <a:t>ă</a:t>
            </a:r>
            <a:r>
              <a:rPr lang="en-US" altLang="en-US" dirty="0"/>
              <a:t> (juniori </a:t>
            </a:r>
            <a:r>
              <a:rPr lang="" altLang="en-US" dirty="0"/>
              <a:t>ș</a:t>
            </a:r>
            <a:r>
              <a:rPr lang="en-US" altLang="en-US" dirty="0"/>
              <a:t>i seniori).</a:t>
            </a:r>
            <a:endParaRPr lang="en-US" altLang="en-US" dirty="0"/>
          </a:p>
          <a:p>
            <a:pPr marL="342900" indent="-342900" defTabSz="914400">
              <a:lnSpc>
                <a:spcPct val="9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marL="342900" indent="-342900" defTabSz="914400">
              <a:lnSpc>
                <a:spcPct val="9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 Atragerea de parteneri institu</a:t>
            </a:r>
            <a:r>
              <a:rPr lang="" altLang="en-US" dirty="0"/>
              <a:t>ț</a:t>
            </a:r>
            <a:r>
              <a:rPr lang="en-US" altLang="en-US" dirty="0"/>
              <a:t>ionali.</a:t>
            </a:r>
            <a:endParaRPr lang="en-US" altLang="en-US" dirty="0"/>
          </a:p>
          <a:p>
            <a:pPr marL="342900" indent="-342900" defTabSz="914400">
              <a:lnSpc>
                <a:spcPct val="9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marL="342900" indent="-342900" defTabSz="914400">
              <a:lnSpc>
                <a:spcPct val="9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C</a:t>
            </a:r>
            <a:r>
              <a:rPr lang="" altLang="en-US" dirty="0"/>
              <a:t>ă</a:t>
            </a:r>
            <a:r>
              <a:rPr lang="en-US" altLang="en-US" dirty="0"/>
              <a:t>utarea de parteneriate private.</a:t>
            </a:r>
            <a:endParaRPr lang="en-US" altLang="en-US" dirty="0"/>
          </a:p>
          <a:p>
            <a:pPr marL="342900" indent="-342900" defTabSz="914400">
              <a:lnSpc>
                <a:spcPct val="9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marL="342900" indent="-342900" defTabSz="914400">
              <a:lnSpc>
                <a:spcPct val="9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" altLang="en-US" dirty="0"/>
              <a:t>Î</a:t>
            </a:r>
            <a:r>
              <a:rPr lang="en-US" altLang="en-US" dirty="0"/>
              <a:t>mbun</a:t>
            </a:r>
            <a:r>
              <a:rPr lang="" altLang="en-US" dirty="0"/>
              <a:t>ă</a:t>
            </a:r>
            <a:r>
              <a:rPr lang="en-US" altLang="en-US" dirty="0"/>
              <a:t>t</a:t>
            </a:r>
            <a:r>
              <a:rPr lang="" altLang="en-US" dirty="0"/>
              <a:t>ăț</a:t>
            </a:r>
            <a:r>
              <a:rPr lang="en-US" altLang="en-US" dirty="0"/>
              <a:t>irea resurselor materiale disponibile pentru sport.</a:t>
            </a:r>
            <a:endParaRPr lang="en-US" altLang="en-US" dirty="0"/>
          </a:p>
          <a:p>
            <a:pPr marL="342900" indent="-342900" defTabSz="914400">
              <a:lnSpc>
                <a:spcPct val="9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marL="342900" indent="-342900" defTabSz="914400">
              <a:lnSpc>
                <a:spcPct val="9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Consolidarea rela</a:t>
            </a:r>
            <a:r>
              <a:rPr lang="" altLang="en-US" dirty="0"/>
              <a:t>ț</a:t>
            </a:r>
            <a:r>
              <a:rPr lang="en-US" altLang="en-US" dirty="0"/>
              <a:t>iilor interna</a:t>
            </a:r>
            <a:r>
              <a:rPr lang="" altLang="en-US" dirty="0"/>
              <a:t>ț</a:t>
            </a:r>
            <a:r>
              <a:rPr lang="en-US" altLang="en-US" dirty="0"/>
              <a:t>ionale cu Consiliul Interna</a:t>
            </a:r>
            <a:r>
              <a:rPr lang="" altLang="en-US" dirty="0"/>
              <a:t>ț</a:t>
            </a:r>
            <a:r>
              <a:rPr lang="en-US" altLang="en-US" dirty="0"/>
              <a:t>ional de Cricket (ICC) </a:t>
            </a:r>
            <a:r>
              <a:rPr lang="" altLang="en-US" dirty="0"/>
              <a:t>ș</a:t>
            </a:r>
            <a:r>
              <a:rPr lang="en-US" altLang="en-US" dirty="0"/>
              <a:t>i ICC Europa.</a:t>
            </a:r>
            <a:endParaRPr lang="en-US" altLang="en-US" dirty="0"/>
          </a:p>
          <a:p>
            <a:pPr marL="342900" indent="-342900" defTabSz="914400">
              <a:lnSpc>
                <a:spcPct val="9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marL="342900" indent="-342900" defTabSz="914400">
              <a:lnSpc>
                <a:spcPct val="9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Promovarea rela</a:t>
            </a:r>
            <a:r>
              <a:rPr lang="" altLang="en-US" dirty="0"/>
              <a:t>ț</a:t>
            </a:r>
            <a:r>
              <a:rPr lang="en-US" altLang="en-US" dirty="0"/>
              <a:t>iilor interna</a:t>
            </a:r>
            <a:r>
              <a:rPr lang="" altLang="en-US" dirty="0"/>
              <a:t>ț</a:t>
            </a:r>
            <a:r>
              <a:rPr lang="en-US" altLang="en-US" dirty="0"/>
              <a:t>ionale cu alte federa</a:t>
            </a:r>
            <a:r>
              <a:rPr lang="" altLang="en-US" dirty="0"/>
              <a:t>ț</a:t>
            </a:r>
            <a:r>
              <a:rPr lang="en-US" altLang="en-US" dirty="0"/>
              <a:t>ii sportive na</a:t>
            </a:r>
            <a:r>
              <a:rPr lang="" altLang="en-US" dirty="0"/>
              <a:t>ț</a:t>
            </a:r>
            <a:r>
              <a:rPr lang="en-US" altLang="en-US" dirty="0"/>
              <a:t>ionale.</a:t>
            </a:r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IRECTII DE ACTIUNE"/>
          <p:cNvSpPr txBox="1">
            <a:spLocks noGrp="1"/>
          </p:cNvSpPr>
          <p:nvPr>
            <p:ph type="ctrTitle" idx="4294967295"/>
          </p:nvPr>
        </p:nvSpPr>
        <p:spPr>
          <a:xfrm>
            <a:off x="822959" y="365759"/>
            <a:ext cx="7520942" cy="548641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>
            <a:lvl1pPr algn="l" defTabSz="914400">
              <a:lnSpc>
                <a:spcPct val="100000"/>
              </a:lnSpc>
              <a:defRPr sz="2800" cap="all">
                <a:latin typeface="Franklin Gothic Medium" panose="020B0603020102020204"/>
                <a:ea typeface="Franklin Gothic Medium" panose="020B0603020102020204"/>
                <a:cs typeface="Franklin Gothic Medium" panose="020B0603020102020204"/>
                <a:sym typeface="Franklin Gothic Medium" panose="020B0603020102020204"/>
              </a:defRPr>
            </a:lvl1pPr>
          </a:lstStyle>
          <a:p>
            <a:r>
              <a:rPr lang="en-US" altLang="en-US" dirty="0"/>
              <a:t>DIREC</a:t>
            </a:r>
            <a:r>
              <a:rPr lang="" altLang="en-US" dirty="0"/>
              <a:t>Ț</a:t>
            </a:r>
            <a:r>
              <a:rPr lang="en-US" altLang="en-US" dirty="0"/>
              <a:t>II DE AC</a:t>
            </a:r>
            <a:r>
              <a:rPr lang="" altLang="en-US" dirty="0"/>
              <a:t>Ț</a:t>
            </a:r>
            <a:r>
              <a:rPr lang="en-US" altLang="en-US" dirty="0"/>
              <a:t>IUNE</a:t>
            </a:r>
            <a:endParaRPr lang="en-US" altLang="en-US" dirty="0"/>
          </a:p>
        </p:txBody>
      </p:sp>
      <p:sp>
        <p:nvSpPr>
          <p:cNvPr id="46" name="1. SEMNAREA UNUI PROTOCOL CU PRIMARIA MOARA VLASIEI PENTRU ORGANIZAREA DE COMPETITII SPORTIVE SI ACTIVITATI DE SELECTIE, INITIERE, PREGATIRE…"/>
          <p:cNvSpPr txBox="1">
            <a:spLocks noGrp="1"/>
          </p:cNvSpPr>
          <p:nvPr>
            <p:ph type="subTitle" idx="4294967295"/>
          </p:nvPr>
        </p:nvSpPr>
        <p:spPr>
          <a:xfrm>
            <a:off x="276859" y="1735627"/>
            <a:ext cx="9695182" cy="4755096"/>
          </a:xfrm>
          <a:prstGeom prst="rect">
            <a:avLst/>
          </a:prstGeom>
        </p:spPr>
        <p:txBody>
          <a:bodyPr lIns="45719" tIns="45719" rIns="45719" bIns="45719">
            <a:normAutofit fontScale="70000"/>
          </a:bodyPr>
          <a:lstStyle/>
          <a:p>
            <a:pPr defTabSz="914400">
              <a:lnSpc>
                <a:spcPct val="9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1. Semnarea unui protocol cu ​​Prim</a:t>
            </a:r>
            <a:r>
              <a:rPr lang="" altLang="en-US" dirty="0"/>
              <a:t>ă</a:t>
            </a:r>
            <a:r>
              <a:rPr lang="en-US" altLang="en-US" dirty="0"/>
              <a:t>ria Moara Vl</a:t>
            </a:r>
            <a:r>
              <a:rPr lang="" altLang="en-US" dirty="0"/>
              <a:t>ă</a:t>
            </a:r>
            <a:r>
              <a:rPr lang="en-US" altLang="en-US" dirty="0"/>
              <a:t>siei pentru organizarea de competi</a:t>
            </a:r>
            <a:r>
              <a:rPr lang="" altLang="en-US" dirty="0"/>
              <a:t>ț</a:t>
            </a:r>
            <a:r>
              <a:rPr lang="en-US" altLang="en-US" dirty="0"/>
              <a:t>ii </a:t>
            </a:r>
            <a:r>
              <a:rPr lang="" altLang="en-US" dirty="0"/>
              <a:t>ș</a:t>
            </a:r>
            <a:r>
              <a:rPr lang="en-US" altLang="en-US" dirty="0"/>
              <a:t>i activit</a:t>
            </a:r>
            <a:r>
              <a:rPr lang="" altLang="en-US" dirty="0"/>
              <a:t>ăț</a:t>
            </a:r>
            <a:r>
              <a:rPr lang="en-US" altLang="en-US" dirty="0"/>
              <a:t>i sportive de selec</a:t>
            </a:r>
            <a:r>
              <a:rPr lang="" altLang="en-US" dirty="0"/>
              <a:t>ț</a:t>
            </a:r>
            <a:r>
              <a:rPr lang="en-US" altLang="en-US" dirty="0"/>
              <a:t>ie, ini</a:t>
            </a:r>
            <a:r>
              <a:rPr lang="" altLang="en-US" dirty="0"/>
              <a:t>ț</a:t>
            </a:r>
            <a:r>
              <a:rPr lang="en-US" altLang="en-US" dirty="0"/>
              <a:t>iere </a:t>
            </a:r>
            <a:r>
              <a:rPr lang="" altLang="en-US" dirty="0"/>
              <a:t>ș</a:t>
            </a:r>
            <a:r>
              <a:rPr lang="en-US" altLang="en-US" dirty="0"/>
              <a:t>i antrenament.</a:t>
            </a: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2. Preg</a:t>
            </a:r>
            <a:r>
              <a:rPr lang="" altLang="en-US" dirty="0"/>
              <a:t>ă</a:t>
            </a:r>
            <a:r>
              <a:rPr lang="en-US" altLang="en-US" dirty="0"/>
              <a:t>tirea echipelor na</a:t>
            </a:r>
            <a:r>
              <a:rPr lang="" altLang="en-US" dirty="0"/>
              <a:t>ț</a:t>
            </a:r>
            <a:r>
              <a:rPr lang="en-US" altLang="en-US" dirty="0"/>
              <a:t>ionale pentru participarea la competi</a:t>
            </a:r>
            <a:r>
              <a:rPr lang="" altLang="en-US" dirty="0"/>
              <a:t>ț</a:t>
            </a:r>
            <a:r>
              <a:rPr lang="en-US" altLang="en-US" dirty="0"/>
              <a:t>ii sportive interna</a:t>
            </a:r>
            <a:r>
              <a:rPr lang="" altLang="en-US" dirty="0"/>
              <a:t>ț</a:t>
            </a:r>
            <a:r>
              <a:rPr lang="en-US" altLang="en-US" dirty="0"/>
              <a:t>ionale aprobate de ICC </a:t>
            </a:r>
            <a:r>
              <a:rPr lang="" altLang="en-US" dirty="0"/>
              <a:t>ș</a:t>
            </a:r>
            <a:r>
              <a:rPr lang="en-US" altLang="en-US" dirty="0"/>
              <a:t>i ICC Europa.</a:t>
            </a: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3. Stabilirea unui cadru pentru selec</a:t>
            </a:r>
            <a:r>
              <a:rPr lang="" altLang="en-US" dirty="0"/>
              <a:t>ț</a:t>
            </a:r>
            <a:r>
              <a:rPr lang="en-US" altLang="en-US" dirty="0"/>
              <a:t>ia echipelor na</a:t>
            </a:r>
            <a:r>
              <a:rPr lang="" altLang="en-US" dirty="0"/>
              <a:t>ț</a:t>
            </a:r>
            <a:r>
              <a:rPr lang="en-US" altLang="en-US" dirty="0"/>
              <a:t>ionale.</a:t>
            </a: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4. Crearea unui sistem competi</a:t>
            </a:r>
            <a:r>
              <a:rPr lang="" altLang="en-US" dirty="0"/>
              <a:t>ț</a:t>
            </a:r>
            <a:r>
              <a:rPr lang="en-US" altLang="en-US" dirty="0"/>
              <a:t>ional viabil </a:t>
            </a:r>
            <a:r>
              <a:rPr lang="" altLang="en-US" dirty="0"/>
              <a:t>ș</a:t>
            </a:r>
            <a:r>
              <a:rPr lang="en-US" altLang="en-US" dirty="0"/>
              <a:t>i stabil atât pentru seniori, cât </a:t>
            </a:r>
            <a:r>
              <a:rPr lang="" altLang="en-US" dirty="0"/>
              <a:t>ș</a:t>
            </a:r>
            <a:r>
              <a:rPr lang="en-US" altLang="en-US" dirty="0"/>
              <a:t>i pentru juniori.</a:t>
            </a: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5. Dezvoltarea cricketului feminin pentru promovarea egalit</a:t>
            </a:r>
            <a:r>
              <a:rPr lang="" altLang="en-US" dirty="0"/>
              <a:t>ăț</a:t>
            </a:r>
            <a:r>
              <a:rPr lang="en-US" altLang="en-US" dirty="0"/>
              <a:t>ii de gen </a:t>
            </a:r>
            <a:r>
              <a:rPr lang="" altLang="en-US" dirty="0"/>
              <a:t>ș</a:t>
            </a:r>
            <a:r>
              <a:rPr lang="en-US" altLang="en-US" dirty="0"/>
              <a:t>i introducerea cricketului mixt.</a:t>
            </a: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6. Introducerea unor cursuri de specializare în cricket la UNEFS </a:t>
            </a:r>
            <a:r>
              <a:rPr lang="" altLang="en-US" dirty="0"/>
              <a:t>ș</a:t>
            </a:r>
            <a:r>
              <a:rPr lang="en-US" altLang="en-US" dirty="0"/>
              <a:t>i CNFPA.</a:t>
            </a: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defTabSz="914400">
              <a:lnSpc>
                <a:spcPct val="90000"/>
              </a:lnSpc>
              <a:spcBef>
                <a:spcPts val="800"/>
              </a:spcBef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7. Implementarea de programe de formare pentru antrenorii </a:t>
            </a:r>
            <a:r>
              <a:rPr lang="" altLang="en-US" dirty="0"/>
              <a:t>ș</a:t>
            </a:r>
            <a:r>
              <a:rPr lang="en-US" altLang="en-US" dirty="0"/>
              <a:t>i instructorii de cricket din România.</a:t>
            </a:r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N DE DE ACTIVITATE"/>
          <p:cNvSpPr txBox="1"/>
          <p:nvPr/>
        </p:nvSpPr>
        <p:spPr>
          <a:xfrm>
            <a:off x="619759" y="530859"/>
            <a:ext cx="7520942" cy="5486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rmAutofit/>
          </a:bodyPr>
          <a:lstStyle>
            <a:lvl1pPr defTabSz="914400">
              <a:lnSpc>
                <a:spcPct val="100000"/>
              </a:lnSpc>
              <a:defRPr sz="2800" cap="all">
                <a:latin typeface="Franklin Gothic Medium" panose="020B0603020102020204"/>
                <a:ea typeface="Franklin Gothic Medium" panose="020B0603020102020204"/>
                <a:cs typeface="Franklin Gothic Medium" panose="020B0603020102020204"/>
                <a:sym typeface="Franklin Gothic Medium" panose="020B0603020102020204"/>
              </a:defRPr>
            </a:lvl1pPr>
          </a:lstStyle>
          <a:p>
            <a:r>
              <a:rPr lang="en-US" altLang="en-US" dirty="0"/>
              <a:t>PLAN DE ACTIVIT</a:t>
            </a:r>
            <a:r>
              <a:rPr lang="" altLang="en-US" dirty="0"/>
              <a:t>ĂȚ</a:t>
            </a:r>
            <a:r>
              <a:rPr lang="en-US" altLang="en-US" dirty="0"/>
              <a:t>I</a:t>
            </a:r>
            <a:endParaRPr lang="en-US" altLang="en-US" dirty="0"/>
          </a:p>
        </p:txBody>
      </p:sp>
      <p:sp>
        <p:nvSpPr>
          <p:cNvPr id="49" name="REALIZAREA DE STAGII DE PREGATIRE A ARBITRILOR SI OFICIALILOR…"/>
          <p:cNvSpPr txBox="1">
            <a:spLocks noGrp="1"/>
          </p:cNvSpPr>
          <p:nvPr>
            <p:ph type="subTitle" idx="4294967295"/>
          </p:nvPr>
        </p:nvSpPr>
        <p:spPr>
          <a:xfrm>
            <a:off x="177800" y="1529715"/>
            <a:ext cx="9715500" cy="5095875"/>
          </a:xfrm>
          <a:prstGeom prst="rect">
            <a:avLst/>
          </a:prstGeom>
        </p:spPr>
        <p:txBody>
          <a:bodyPr lIns="45719" tIns="45719" rIns="45719" bIns="45719">
            <a:normAutofit/>
          </a:bodyPr>
          <a:lstStyle/>
          <a:p>
            <a:pPr marL="342900" indent="-342900" defTabSz="914400">
              <a:lnSpc>
                <a:spcPct val="10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**Stagii de preg</a:t>
            </a:r>
            <a:r>
              <a:rPr lang="" altLang="en-US" dirty="0"/>
              <a:t>ă</a:t>
            </a:r>
            <a:r>
              <a:rPr lang="en-US" altLang="en-US" dirty="0"/>
              <a:t>tire pentru arbitri </a:t>
            </a:r>
            <a:r>
              <a:rPr lang="" altLang="en-US" dirty="0"/>
              <a:t>ș</a:t>
            </a:r>
            <a:r>
              <a:rPr lang="en-US" altLang="en-US" dirty="0"/>
              <a:t>i oficiali**</a:t>
            </a:r>
            <a:endParaRPr lang="en-US" altLang="en-US" dirty="0"/>
          </a:p>
          <a:p>
            <a:pPr marL="342900" indent="-342900" defTabSz="914400">
              <a:lnSpc>
                <a:spcPct val="10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endParaRPr lang="en-US" altLang="en-US" dirty="0"/>
          </a:p>
          <a:p>
            <a:pPr marL="342900" indent="-342900" defTabSz="914400">
              <a:lnSpc>
                <a:spcPct val="10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Implementarea unui program de promovare a crichetului </a:t>
            </a:r>
            <a:r>
              <a:rPr lang="" altLang="en-US" dirty="0"/>
              <a:t>ș</a:t>
            </a:r>
            <a:r>
              <a:rPr lang="en-US" altLang="en-US" dirty="0"/>
              <a:t>i de atragere a copiilor </a:t>
            </a:r>
            <a:r>
              <a:rPr lang="" altLang="en-US" dirty="0"/>
              <a:t>ș</a:t>
            </a:r>
            <a:r>
              <a:rPr lang="en-US" altLang="en-US" dirty="0"/>
              <a:t>i tinerilor din România.</a:t>
            </a:r>
            <a:endParaRPr lang="en-US" altLang="en-US" dirty="0"/>
          </a:p>
          <a:p>
            <a:pPr marL="342900" indent="-342900" defTabSz="914400">
              <a:lnSpc>
                <a:spcPct val="10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Stabilirea unui parteneriat cu Federa</a:t>
            </a:r>
            <a:r>
              <a:rPr lang="" altLang="en-US" dirty="0"/>
              <a:t>ț</a:t>
            </a:r>
            <a:r>
              <a:rPr lang="en-US" altLang="en-US" dirty="0"/>
              <a:t>ia Român</a:t>
            </a:r>
            <a:r>
              <a:rPr lang="" altLang="en-US" dirty="0"/>
              <a:t>ă</a:t>
            </a:r>
            <a:r>
              <a:rPr lang="en-US" altLang="en-US" dirty="0"/>
              <a:t> de Crichet.</a:t>
            </a:r>
            <a:endParaRPr lang="en-US" altLang="en-US" dirty="0"/>
          </a:p>
          <a:p>
            <a:pPr marL="342900" indent="-342900" defTabSz="914400">
              <a:lnSpc>
                <a:spcPct val="10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Lansarea programului „Descoper</a:t>
            </a:r>
            <a:r>
              <a:rPr lang="" altLang="en-US" dirty="0"/>
              <a:t>ă</a:t>
            </a:r>
            <a:r>
              <a:rPr lang="en-US" altLang="en-US" dirty="0"/>
              <a:t> Crichetul”.</a:t>
            </a:r>
            <a:endParaRPr lang="en-US" altLang="en-US" dirty="0"/>
          </a:p>
          <a:p>
            <a:pPr marL="342900" indent="-342900" defTabSz="914400">
              <a:lnSpc>
                <a:spcPct val="10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Colaborarea cu parteneri institu</a:t>
            </a:r>
            <a:r>
              <a:rPr lang="" altLang="en-US" dirty="0"/>
              <a:t>ț</a:t>
            </a:r>
            <a:r>
              <a:rPr lang="en-US" altLang="en-US" dirty="0"/>
              <a:t>ionali pentru a sprijini migran</a:t>
            </a:r>
            <a:r>
              <a:rPr lang="" altLang="en-US" dirty="0"/>
              <a:t>ț</a:t>
            </a:r>
            <a:r>
              <a:rPr lang="en-US" altLang="en-US" dirty="0"/>
              <a:t>ii din domeniul crichetului în rolul lor de integratori sociali.</a:t>
            </a:r>
            <a:endParaRPr lang="en-US" altLang="en-US" dirty="0"/>
          </a:p>
          <a:p>
            <a:pPr marL="342900" indent="-342900" defTabSz="914400">
              <a:lnSpc>
                <a:spcPct val="10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Dezvoltarea de competi</a:t>
            </a:r>
            <a:r>
              <a:rPr lang="" altLang="en-US" dirty="0"/>
              <a:t>ț</a:t>
            </a:r>
            <a:r>
              <a:rPr lang="en-US" altLang="en-US" dirty="0"/>
              <a:t>ii interna</a:t>
            </a:r>
            <a:r>
              <a:rPr lang="" altLang="en-US" dirty="0"/>
              <a:t>ț</a:t>
            </a:r>
            <a:r>
              <a:rPr lang="en-US" altLang="en-US" dirty="0"/>
              <a:t>ionale recunoscute de Consiliul Interna</a:t>
            </a:r>
            <a:r>
              <a:rPr lang="" altLang="en-US" dirty="0"/>
              <a:t>ț</a:t>
            </a:r>
            <a:r>
              <a:rPr lang="en-US" altLang="en-US" dirty="0"/>
              <a:t>ional de Crichet (ICC).</a:t>
            </a:r>
            <a:endParaRPr lang="en-US" altLang="en-US" dirty="0"/>
          </a:p>
          <a:p>
            <a:pPr marL="342900" indent="-342900" defTabSz="914400">
              <a:lnSpc>
                <a:spcPct val="100000"/>
              </a:lnSpc>
              <a:spcBef>
                <a:spcPts val="800"/>
              </a:spcBef>
              <a:buSzPct val="100000"/>
              <a:buAutoNum type="arabicPeriod"/>
              <a:defRPr sz="2000">
                <a:latin typeface="Geneva"/>
                <a:ea typeface="Geneva"/>
                <a:cs typeface="Geneva"/>
                <a:sym typeface="Geneva"/>
              </a:defRPr>
            </a:pPr>
            <a:r>
              <a:rPr lang="en-US" altLang="en-US" dirty="0"/>
              <a:t>- Stabilirea de rela</a:t>
            </a:r>
            <a:r>
              <a:rPr lang="" altLang="en-US" dirty="0"/>
              <a:t>ț</a:t>
            </a:r>
            <a:r>
              <a:rPr lang="en-US" altLang="en-US" dirty="0"/>
              <a:t>ii </a:t>
            </a:r>
            <a:r>
              <a:rPr lang="" altLang="en-US" dirty="0"/>
              <a:t>ș</a:t>
            </a:r>
            <a:r>
              <a:rPr lang="en-US" altLang="en-US" dirty="0"/>
              <a:t>i colabor</a:t>
            </a:r>
            <a:r>
              <a:rPr lang="" altLang="en-US" dirty="0"/>
              <a:t>ă</a:t>
            </a:r>
            <a:r>
              <a:rPr lang="en-US" altLang="en-US" dirty="0"/>
              <a:t>ri interna</a:t>
            </a:r>
            <a:r>
              <a:rPr lang="" altLang="en-US" dirty="0"/>
              <a:t>ț</a:t>
            </a:r>
            <a:r>
              <a:rPr lang="en-US" altLang="en-US" dirty="0"/>
              <a:t>ionale cu ICC </a:t>
            </a:r>
            <a:r>
              <a:rPr lang="" altLang="en-US" dirty="0"/>
              <a:t>ș</a:t>
            </a:r>
            <a:r>
              <a:rPr lang="en-US" altLang="en-US" dirty="0"/>
              <a:t>i alte federa</a:t>
            </a:r>
            <a:r>
              <a:rPr lang="" altLang="en-US" dirty="0"/>
              <a:t>ț</a:t>
            </a:r>
            <a:r>
              <a:rPr lang="en-US" altLang="en-US" dirty="0"/>
              <a:t>ii sportive na</a:t>
            </a:r>
            <a:r>
              <a:rPr lang="" altLang="en-US" dirty="0"/>
              <a:t>ț</a:t>
            </a:r>
            <a:r>
              <a:rPr lang="en-US" altLang="en-US" dirty="0"/>
              <a:t>ionale.</a:t>
            </a:r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range Waves">
  <a:themeElements>
    <a:clrScheme name="Orang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73109"/>
      </a:accent1>
      <a:accent2>
        <a:srgbClr val="FF5050"/>
      </a:accent2>
      <a:accent3>
        <a:srgbClr val="FFFFFF"/>
      </a:accent3>
      <a:accent4>
        <a:srgbClr val="000000"/>
      </a:accent4>
      <a:accent5>
        <a:srgbClr val="E0ADAA"/>
      </a:accent5>
      <a:accent6>
        <a:srgbClr val="E74848"/>
      </a:accent6>
      <a:hlink>
        <a:srgbClr val="4D4D4D"/>
      </a:hlink>
      <a:folHlink>
        <a:srgbClr val="777777"/>
      </a:folHlink>
    </a:clrScheme>
    <a:fontScheme name="Orang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rang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73109"/>
        </a:accent1>
        <a:accent2>
          <a:srgbClr val="FF5050"/>
        </a:accent2>
        <a:accent3>
          <a:srgbClr val="FFFFFF"/>
        </a:accent3>
        <a:accent4>
          <a:srgbClr val="000000"/>
        </a:accent4>
        <a:accent5>
          <a:srgbClr val="E0ADAA"/>
        </a:accent5>
        <a:accent6>
          <a:srgbClr val="E74848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8945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 panose="020B0604020202020204"/>
            <a:ea typeface="Arial" panose="020B0604020202020204"/>
            <a:cs typeface="Arial" panose="020B0604020202020204"/>
            <a:sym typeface="Arial" panose="020B06040202020202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8945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 panose="020B0604020202020204"/>
            <a:ea typeface="Arial" panose="020B0604020202020204"/>
            <a:cs typeface="Arial" panose="020B0604020202020204"/>
            <a:sym typeface="Arial" panose="020B06040202020202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12432</Words>
  <Application>WPS Presentation</Application>
  <PresentationFormat>Custom</PresentationFormat>
  <Paragraphs>165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9" baseType="lpstr">
      <vt:lpstr>Arial</vt:lpstr>
      <vt:lpstr>SimSun</vt:lpstr>
      <vt:lpstr>Wingdings</vt:lpstr>
      <vt:lpstr>Arial</vt:lpstr>
      <vt:lpstr>Times New Roman</vt:lpstr>
      <vt:lpstr>Geneva</vt:lpstr>
      <vt:lpstr>Segoe Print</vt:lpstr>
      <vt:lpstr>Franklin Gothic Medium</vt:lpstr>
      <vt:lpstr>Franklin Gothic Book</vt:lpstr>
      <vt:lpstr>Microsoft YaHei</vt:lpstr>
      <vt:lpstr>Arial Unicode MS</vt:lpstr>
      <vt:lpstr>Orange Waves</vt:lpstr>
      <vt:lpstr>STRATEGIA  2023-24 STRATEGIC PLAN OF THE ROMANIAN CRICKET FEDERATION
 2022-2024
</vt:lpstr>
      <vt:lpstr>Mission, VISION, Objectives</vt:lpstr>
      <vt:lpstr>MISSION
</vt:lpstr>
      <vt:lpstr>Social integration through sport
</vt:lpstr>
      <vt:lpstr>STRATEGIE DE DEZVOLTARE</vt:lpstr>
      <vt:lpstr>THE PROGRAM FOR THE DEVELOPMENT OF JUNIORS
</vt:lpstr>
      <vt:lpstr>DIRECTII DE DEZVOLTARE</vt:lpstr>
      <vt:lpstr>DIRECTIONS OF ACTION      
</vt:lpstr>
      <vt:lpstr>PowerPoint 演示文稿</vt:lpstr>
      <vt:lpstr>ACTION PLAN
</vt:lpstr>
      <vt:lpstr>PROGRAME SPORTIVE </vt:lpstr>
      <vt:lpstr>PROGRAM ACADEMIC</vt:lpstr>
      <vt:lpstr>REBRANDING     </vt:lpstr>
      <vt:lpstr>RELATII INTERNaTionale</vt:lpstr>
      <vt:lpstr>ALTE OBIECTIVE pentru perioada 2022-2026</vt:lpstr>
      <vt:lpstr>strategic guidelines for the period 2022-2026
</vt:lpstr>
      <vt:lpstr>THANK YOU!
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STRATEGIA DE DEZVOLTARE A FEDERATIEI ROMANE DE CRICKET  in perioada 2018-2020</dc:title>
  <dc:creator>Abdul Shakoor</dc:creator>
  <cp:lastModifiedBy>Federatia Romana de Cricket</cp:lastModifiedBy>
  <cp:revision>7</cp:revision>
  <dcterms:created xsi:type="dcterms:W3CDTF">2024-01-04T16:00:00Z</dcterms:created>
  <dcterms:modified xsi:type="dcterms:W3CDTF">2026-01-15T12:08:15Z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CED801AB830E424192DC82F4B5870DB3_13</vt:lpwstr>
  </property>
  <property fmtid="{D5CDD505-2E9C-101B-9397-08002B2CF9AE}" pid="3" name="KSOProductBuildVer">
    <vt:lpwstr>1033-12.2.0.23196</vt:lpwstr>
  </property>
</Properties>
</file>